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94" r:id="rId2"/>
    <p:sldId id="268" r:id="rId3"/>
    <p:sldId id="286" r:id="rId4"/>
    <p:sldId id="288" r:id="rId5"/>
    <p:sldId id="290" r:id="rId6"/>
    <p:sldId id="292" r:id="rId7"/>
    <p:sldId id="299" r:id="rId8"/>
    <p:sldId id="285" r:id="rId9"/>
    <p:sldId id="283" r:id="rId10"/>
    <p:sldId id="298" r:id="rId11"/>
    <p:sldId id="284" r:id="rId12"/>
    <p:sldId id="297" r:id="rId13"/>
    <p:sldId id="277" r:id="rId14"/>
    <p:sldId id="301" r:id="rId15"/>
    <p:sldId id="302" r:id="rId16"/>
    <p:sldId id="274" r:id="rId17"/>
    <p:sldId id="287" r:id="rId18"/>
    <p:sldId id="296" r:id="rId19"/>
    <p:sldId id="281" r:id="rId20"/>
    <p:sldId id="282" r:id="rId21"/>
    <p:sldId id="293" r:id="rId22"/>
    <p:sldId id="300" r:id="rId23"/>
    <p:sldId id="295" r:id="rId24"/>
    <p:sldId id="275"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5"/>
    <p:restoredTop sz="95958"/>
  </p:normalViewPr>
  <p:slideViewPr>
    <p:cSldViewPr snapToGrid="0">
      <p:cViewPr varScale="1">
        <p:scale>
          <a:sx n="116" d="100"/>
          <a:sy n="116"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E49C1-731A-5945-AB42-0CD4DC1FD479}" type="datetimeFigureOut">
              <a:rPr kumimoji="1" lang="ja-JP" altLang="en-US" smtClean="0"/>
              <a:t>2024/3/15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2F1CB-CF4A-7E47-85DF-EA6D363ED105}" type="slidenum">
              <a:rPr kumimoji="1" lang="ja-JP" altLang="en-US" smtClean="0"/>
              <a:t>‹#›</a:t>
            </a:fld>
            <a:endParaRPr kumimoji="1" lang="ja-JP" altLang="en-US"/>
          </a:p>
        </p:txBody>
      </p:sp>
    </p:spTree>
    <p:extLst>
      <p:ext uri="{BB962C8B-B14F-4D97-AF65-F5344CB8AC3E}">
        <p14:creationId xmlns:p14="http://schemas.microsoft.com/office/powerpoint/2010/main" val="41070957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12EB97-BE09-FF03-A822-5C0CA3FC5C2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D36708D-5CAC-2A27-5421-AA84F5EAF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A7DA0AB-F48E-D2F4-1A09-5599F3F648F2}"/>
              </a:ext>
            </a:extLst>
          </p:cNvPr>
          <p:cNvSpPr>
            <a:spLocks noGrp="1"/>
          </p:cNvSpPr>
          <p:nvPr>
            <p:ph type="dt" sz="half" idx="10"/>
          </p:nvPr>
        </p:nvSpPr>
        <p:spPr/>
        <p:txBody>
          <a:bodyPr/>
          <a:lstStyle/>
          <a:p>
            <a:fld id="{C4AC761F-BDB1-ED42-AC6E-0A2A9B3002C3}" type="datetime1">
              <a:rPr kumimoji="1" lang="ja-JP" altLang="en-US" smtClean="0"/>
              <a:t>2024/3/15</a:t>
            </a:fld>
            <a:endParaRPr kumimoji="1" lang="ja-JP" altLang="en-US"/>
          </a:p>
        </p:txBody>
      </p:sp>
      <p:sp>
        <p:nvSpPr>
          <p:cNvPr id="5" name="フッター プレースホルダー 4">
            <a:extLst>
              <a:ext uri="{FF2B5EF4-FFF2-40B4-BE49-F238E27FC236}">
                <a16:creationId xmlns:a16="http://schemas.microsoft.com/office/drawing/2014/main" id="{A22E1176-27FD-3ED2-25B0-273F308A79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2CC38A-AFA5-13F4-DF4A-83F1BB14DF86}"/>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333296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AB7652-9240-D738-539F-D27F0604763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2F370D4-E591-DC78-0328-1F64595D5F6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0175CFE-9FA7-3017-151D-BAE697B408C2}"/>
              </a:ext>
            </a:extLst>
          </p:cNvPr>
          <p:cNvSpPr>
            <a:spLocks noGrp="1"/>
          </p:cNvSpPr>
          <p:nvPr>
            <p:ph type="dt" sz="half" idx="10"/>
          </p:nvPr>
        </p:nvSpPr>
        <p:spPr/>
        <p:txBody>
          <a:bodyPr/>
          <a:lstStyle/>
          <a:p>
            <a:fld id="{D3F7A752-5B38-7944-94E1-2D79C678945F}" type="datetime1">
              <a:rPr kumimoji="1" lang="ja-JP" altLang="en-US" smtClean="0"/>
              <a:t>2024/3/15</a:t>
            </a:fld>
            <a:endParaRPr kumimoji="1" lang="ja-JP" altLang="en-US"/>
          </a:p>
        </p:txBody>
      </p:sp>
      <p:sp>
        <p:nvSpPr>
          <p:cNvPr id="5" name="フッター プレースホルダー 4">
            <a:extLst>
              <a:ext uri="{FF2B5EF4-FFF2-40B4-BE49-F238E27FC236}">
                <a16:creationId xmlns:a16="http://schemas.microsoft.com/office/drawing/2014/main" id="{3943A4C6-1693-343A-AC1B-4C2897AE89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ACA6F4F-DDE3-FCA4-7769-60D720B783BC}"/>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1697088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2AA39C8-5B60-B1E1-5485-7F251985DA3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12ECB0-034A-4B63-02F0-F87F761EB81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36ED20-E573-F30F-6AEE-33DA981BE1EF}"/>
              </a:ext>
            </a:extLst>
          </p:cNvPr>
          <p:cNvSpPr>
            <a:spLocks noGrp="1"/>
          </p:cNvSpPr>
          <p:nvPr>
            <p:ph type="dt" sz="half" idx="10"/>
          </p:nvPr>
        </p:nvSpPr>
        <p:spPr/>
        <p:txBody>
          <a:bodyPr/>
          <a:lstStyle/>
          <a:p>
            <a:fld id="{4AF65DB5-C618-5D4E-A898-0552C7311B59}" type="datetime1">
              <a:rPr kumimoji="1" lang="ja-JP" altLang="en-US" smtClean="0"/>
              <a:t>2024/3/15</a:t>
            </a:fld>
            <a:endParaRPr kumimoji="1" lang="ja-JP" altLang="en-US"/>
          </a:p>
        </p:txBody>
      </p:sp>
      <p:sp>
        <p:nvSpPr>
          <p:cNvPr id="5" name="フッター プレースホルダー 4">
            <a:extLst>
              <a:ext uri="{FF2B5EF4-FFF2-40B4-BE49-F238E27FC236}">
                <a16:creationId xmlns:a16="http://schemas.microsoft.com/office/drawing/2014/main" id="{BDEDF40F-43F2-71D8-35A1-D1A58BB4C2C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7EFD162-EFD5-5195-BF36-1E712E5E8AE0}"/>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2693288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CF160F-81B1-88C5-7DD5-C71204F949E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320EC99-FA8F-D1EF-5BF6-87EC1659F6C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13AB74-1EED-76E3-9BB5-96AEE21BD596}"/>
              </a:ext>
            </a:extLst>
          </p:cNvPr>
          <p:cNvSpPr>
            <a:spLocks noGrp="1"/>
          </p:cNvSpPr>
          <p:nvPr>
            <p:ph type="dt" sz="half" idx="10"/>
          </p:nvPr>
        </p:nvSpPr>
        <p:spPr/>
        <p:txBody>
          <a:bodyPr/>
          <a:lstStyle/>
          <a:p>
            <a:fld id="{E6963DCA-01EC-A847-BC09-794435C4BE3E}" type="datetime1">
              <a:rPr kumimoji="1" lang="ja-JP" altLang="en-US" smtClean="0"/>
              <a:t>2024/3/15</a:t>
            </a:fld>
            <a:endParaRPr kumimoji="1" lang="ja-JP" altLang="en-US"/>
          </a:p>
        </p:txBody>
      </p:sp>
      <p:sp>
        <p:nvSpPr>
          <p:cNvPr id="5" name="フッター プレースホルダー 4">
            <a:extLst>
              <a:ext uri="{FF2B5EF4-FFF2-40B4-BE49-F238E27FC236}">
                <a16:creationId xmlns:a16="http://schemas.microsoft.com/office/drawing/2014/main" id="{A520DF24-F96E-B94D-1C11-F68D42C6F4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140703-02B8-9EA4-CC63-686CE705AA59}"/>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1494903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65A568-9094-B243-9763-52EBB757CB7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420A041-B139-18EE-7395-EEE2C5A6C3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BF87A9D-D08E-5070-635E-C36B36D5546A}"/>
              </a:ext>
            </a:extLst>
          </p:cNvPr>
          <p:cNvSpPr>
            <a:spLocks noGrp="1"/>
          </p:cNvSpPr>
          <p:nvPr>
            <p:ph type="dt" sz="half" idx="10"/>
          </p:nvPr>
        </p:nvSpPr>
        <p:spPr/>
        <p:txBody>
          <a:bodyPr/>
          <a:lstStyle/>
          <a:p>
            <a:fld id="{ECBF8D4E-0077-E34B-B192-B678E4874758}" type="datetime1">
              <a:rPr kumimoji="1" lang="ja-JP" altLang="en-US" smtClean="0"/>
              <a:t>2024/3/15</a:t>
            </a:fld>
            <a:endParaRPr kumimoji="1" lang="ja-JP" altLang="en-US"/>
          </a:p>
        </p:txBody>
      </p:sp>
      <p:sp>
        <p:nvSpPr>
          <p:cNvPr id="5" name="フッター プレースホルダー 4">
            <a:extLst>
              <a:ext uri="{FF2B5EF4-FFF2-40B4-BE49-F238E27FC236}">
                <a16:creationId xmlns:a16="http://schemas.microsoft.com/office/drawing/2014/main" id="{4EFDA038-6C18-BFC0-00C7-D3D69D501D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A11EA2-380D-7F3C-7ED0-8CB0BF265E37}"/>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3707594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3B4BF1-A909-00C8-9BEF-9E7A3392B0E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7060B3-44FE-F5C7-A599-BC2C9551C19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0EA3150-6C19-E142-3FB6-5EEC5238E59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69FC694-EF32-552D-9782-50514C420489}"/>
              </a:ext>
            </a:extLst>
          </p:cNvPr>
          <p:cNvSpPr>
            <a:spLocks noGrp="1"/>
          </p:cNvSpPr>
          <p:nvPr>
            <p:ph type="dt" sz="half" idx="10"/>
          </p:nvPr>
        </p:nvSpPr>
        <p:spPr/>
        <p:txBody>
          <a:bodyPr/>
          <a:lstStyle/>
          <a:p>
            <a:fld id="{485D5833-BF8C-0844-9BB3-D15DF826FE09}" type="datetime1">
              <a:rPr kumimoji="1" lang="ja-JP" altLang="en-US" smtClean="0"/>
              <a:t>2024/3/15</a:t>
            </a:fld>
            <a:endParaRPr kumimoji="1" lang="ja-JP" altLang="en-US"/>
          </a:p>
        </p:txBody>
      </p:sp>
      <p:sp>
        <p:nvSpPr>
          <p:cNvPr id="6" name="フッター プレースホルダー 5">
            <a:extLst>
              <a:ext uri="{FF2B5EF4-FFF2-40B4-BE49-F238E27FC236}">
                <a16:creationId xmlns:a16="http://schemas.microsoft.com/office/drawing/2014/main" id="{7D201EF3-E3BE-2E2F-1E71-461A6C7851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D92E0C9-BF25-6540-B882-D9551F83B60D}"/>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436840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15C03B-C54F-CEC7-F84E-E5BF9E5034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ECCE845-BCA8-4E50-8A1D-16E1046165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3FA7690-0255-AC5B-12CF-5A1A70E2086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135A751-5B50-12AB-B161-7772B66CD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F0F9E62-5170-9A11-A476-0C6D042B25A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7F932B9-8B39-3DAA-7E5F-49B4245F38C5}"/>
              </a:ext>
            </a:extLst>
          </p:cNvPr>
          <p:cNvSpPr>
            <a:spLocks noGrp="1"/>
          </p:cNvSpPr>
          <p:nvPr>
            <p:ph type="dt" sz="half" idx="10"/>
          </p:nvPr>
        </p:nvSpPr>
        <p:spPr/>
        <p:txBody>
          <a:bodyPr/>
          <a:lstStyle/>
          <a:p>
            <a:fld id="{1A34E6ED-026A-3346-BBA4-CC52FA3C4BD2}" type="datetime1">
              <a:rPr kumimoji="1" lang="ja-JP" altLang="en-US" smtClean="0"/>
              <a:t>2024/3/15</a:t>
            </a:fld>
            <a:endParaRPr kumimoji="1" lang="ja-JP" altLang="en-US"/>
          </a:p>
        </p:txBody>
      </p:sp>
      <p:sp>
        <p:nvSpPr>
          <p:cNvPr id="8" name="フッター プレースホルダー 7">
            <a:extLst>
              <a:ext uri="{FF2B5EF4-FFF2-40B4-BE49-F238E27FC236}">
                <a16:creationId xmlns:a16="http://schemas.microsoft.com/office/drawing/2014/main" id="{72C5B121-B5F3-361A-CB1C-891840343FB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8DEB091-F794-D1EB-87B7-9138CD3E4B7B}"/>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29167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EA648F-8FC4-3672-D73F-657E0AC710B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1505BE2-2C17-C5F5-0ADB-60FFD0E1EC63}"/>
              </a:ext>
            </a:extLst>
          </p:cNvPr>
          <p:cNvSpPr>
            <a:spLocks noGrp="1"/>
          </p:cNvSpPr>
          <p:nvPr>
            <p:ph type="dt" sz="half" idx="10"/>
          </p:nvPr>
        </p:nvSpPr>
        <p:spPr/>
        <p:txBody>
          <a:bodyPr/>
          <a:lstStyle/>
          <a:p>
            <a:fld id="{40622BB1-07ED-C549-95C9-DEC20ADCFBBB}" type="datetime1">
              <a:rPr kumimoji="1" lang="ja-JP" altLang="en-US" smtClean="0"/>
              <a:t>2024/3/15</a:t>
            </a:fld>
            <a:endParaRPr kumimoji="1" lang="ja-JP" altLang="en-US"/>
          </a:p>
        </p:txBody>
      </p:sp>
      <p:sp>
        <p:nvSpPr>
          <p:cNvPr id="4" name="フッター プレースホルダー 3">
            <a:extLst>
              <a:ext uri="{FF2B5EF4-FFF2-40B4-BE49-F238E27FC236}">
                <a16:creationId xmlns:a16="http://schemas.microsoft.com/office/drawing/2014/main" id="{8677F0DE-9B50-97B3-EAA4-D57FD34A171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0C5E0A7-A6B6-66C5-A768-E6A8AABE4692}"/>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224901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ABDD311-5D42-6369-2C9B-95C477F85A77}"/>
              </a:ext>
            </a:extLst>
          </p:cNvPr>
          <p:cNvSpPr>
            <a:spLocks noGrp="1"/>
          </p:cNvSpPr>
          <p:nvPr>
            <p:ph type="dt" sz="half" idx="10"/>
          </p:nvPr>
        </p:nvSpPr>
        <p:spPr/>
        <p:txBody>
          <a:bodyPr/>
          <a:lstStyle/>
          <a:p>
            <a:fld id="{EDA0BD22-C71B-EE40-A52E-2D02A87B2BB2}" type="datetime1">
              <a:rPr kumimoji="1" lang="ja-JP" altLang="en-US" smtClean="0"/>
              <a:t>2024/3/15</a:t>
            </a:fld>
            <a:endParaRPr kumimoji="1" lang="ja-JP" altLang="en-US"/>
          </a:p>
        </p:txBody>
      </p:sp>
      <p:sp>
        <p:nvSpPr>
          <p:cNvPr id="3" name="フッター プレースホルダー 2">
            <a:extLst>
              <a:ext uri="{FF2B5EF4-FFF2-40B4-BE49-F238E27FC236}">
                <a16:creationId xmlns:a16="http://schemas.microsoft.com/office/drawing/2014/main" id="{C6D3D3D1-EFC0-D8C3-D4D8-9430EC4FD1A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E52E50-A455-DCF9-AAD1-5ED96E3F9C4F}"/>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736279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F7951B-25E4-8D2B-0E23-18CA7CE692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A758FAE-4E3B-9BA8-500B-A6965B460C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4AA5B50-7BB4-CB29-D652-0569E1AC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7B25D6A-7CA5-0C5A-CCC1-673FAEE4C3C7}"/>
              </a:ext>
            </a:extLst>
          </p:cNvPr>
          <p:cNvSpPr>
            <a:spLocks noGrp="1"/>
          </p:cNvSpPr>
          <p:nvPr>
            <p:ph type="dt" sz="half" idx="10"/>
          </p:nvPr>
        </p:nvSpPr>
        <p:spPr/>
        <p:txBody>
          <a:bodyPr/>
          <a:lstStyle/>
          <a:p>
            <a:fld id="{5B4DE743-90A0-2D4A-8523-7445C284C8ED}" type="datetime1">
              <a:rPr kumimoji="1" lang="ja-JP" altLang="en-US" smtClean="0"/>
              <a:t>2024/3/15</a:t>
            </a:fld>
            <a:endParaRPr kumimoji="1" lang="ja-JP" altLang="en-US"/>
          </a:p>
        </p:txBody>
      </p:sp>
      <p:sp>
        <p:nvSpPr>
          <p:cNvPr id="6" name="フッター プレースホルダー 5">
            <a:extLst>
              <a:ext uri="{FF2B5EF4-FFF2-40B4-BE49-F238E27FC236}">
                <a16:creationId xmlns:a16="http://schemas.microsoft.com/office/drawing/2014/main" id="{6B9DA602-2715-9BFA-D677-746B47B97F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F45798D-EEBA-5990-5ED6-1E05C3A8CB0E}"/>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2490593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DA4232-7C11-376F-9B7C-D91743E7047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D20BBFB-5487-6C8B-8E0B-560DB9389D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767807B-D6BB-D933-CA74-950B9A943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D338F91-69D4-D470-EFAC-2DE408F4EC8D}"/>
              </a:ext>
            </a:extLst>
          </p:cNvPr>
          <p:cNvSpPr>
            <a:spLocks noGrp="1"/>
          </p:cNvSpPr>
          <p:nvPr>
            <p:ph type="dt" sz="half" idx="10"/>
          </p:nvPr>
        </p:nvSpPr>
        <p:spPr/>
        <p:txBody>
          <a:bodyPr/>
          <a:lstStyle/>
          <a:p>
            <a:fld id="{97504B36-A383-B642-B3F7-15F9CBE86ED4}" type="datetime1">
              <a:rPr kumimoji="1" lang="ja-JP" altLang="en-US" smtClean="0"/>
              <a:t>2024/3/15</a:t>
            </a:fld>
            <a:endParaRPr kumimoji="1" lang="ja-JP" altLang="en-US"/>
          </a:p>
        </p:txBody>
      </p:sp>
      <p:sp>
        <p:nvSpPr>
          <p:cNvPr id="6" name="フッター プレースホルダー 5">
            <a:extLst>
              <a:ext uri="{FF2B5EF4-FFF2-40B4-BE49-F238E27FC236}">
                <a16:creationId xmlns:a16="http://schemas.microsoft.com/office/drawing/2014/main" id="{B64548AB-9B62-515F-18C3-9C276B534ED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12BAE3-DB7C-C7DB-9CB1-C863A71A57F0}"/>
              </a:ext>
            </a:extLst>
          </p:cNvPr>
          <p:cNvSpPr>
            <a:spLocks noGrp="1"/>
          </p:cNvSpPr>
          <p:nvPr>
            <p:ph type="sldNum" sz="quarter" idx="12"/>
          </p:nvPr>
        </p:nvSpPr>
        <p:spPr/>
        <p:txBody>
          <a:body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2994315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343347B-55EE-CB36-A3CA-348D30B26E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0D28FF4-7D89-7F0F-247B-6EC5F3108C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E53933-1C8B-5DE4-5506-72EFFED4A0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8B0C3-969C-9746-96D7-C59E8816D76E}" type="datetime1">
              <a:rPr kumimoji="1" lang="ja-JP" altLang="en-US" smtClean="0"/>
              <a:t>2024/3/15</a:t>
            </a:fld>
            <a:endParaRPr kumimoji="1" lang="ja-JP" altLang="en-US"/>
          </a:p>
        </p:txBody>
      </p:sp>
      <p:sp>
        <p:nvSpPr>
          <p:cNvPr id="5" name="フッター プレースホルダー 4">
            <a:extLst>
              <a:ext uri="{FF2B5EF4-FFF2-40B4-BE49-F238E27FC236}">
                <a16:creationId xmlns:a16="http://schemas.microsoft.com/office/drawing/2014/main" id="{4E653D44-9D66-F123-4FB4-EB10ED614A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B233BBB-DCAE-1719-5B5B-173C18DD5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09D3D-4D56-DA49-B754-6829C7B96593}" type="slidenum">
              <a:rPr kumimoji="1" lang="ja-JP" altLang="en-US" smtClean="0"/>
              <a:t>‹#›</a:t>
            </a:fld>
            <a:endParaRPr kumimoji="1" lang="ja-JP" altLang="en-US"/>
          </a:p>
        </p:txBody>
      </p:sp>
    </p:spTree>
    <p:extLst>
      <p:ext uri="{BB962C8B-B14F-4D97-AF65-F5344CB8AC3E}">
        <p14:creationId xmlns:p14="http://schemas.microsoft.com/office/powerpoint/2010/main" val="1472014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bousai.go.jp/jishin/nankai/taisaku_wg/pdf/1_sanko.pdf" TargetMode="External"/><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s://www.jishin.go.jp/regional_seismicity/rs_tohoku/p03_iwat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bousai.go.jp/jishin/nankai/taisaku_wg/pdf/1_sanko.pdf"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hokusetsu2025.com/%E5%8D%97%E6%B5%B7%E3%83%88%E3%83%A9%E3%83%95%E5%9C%B0%E9%9C%87%E3%81%8C%E8%B5%B7%E3%81%8D%E3%81%9F%E3%81%A8%E3%81%8D%E3%80%81%E5%90%8D%E5%8F%A4%E5%B1%8B%E3%81%AF%E3%81%A9%E3%81%86%E3%81%AA%E3%82%8B/"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bousai.go.jp/jishin/nankai/taisaku_wg_02/pdf/wg_02kentojokyo1-11.pdf" TargetMode="External"/><Relationship Id="rId7" Type="http://schemas.openxmlformats.org/officeDocument/2006/relationships/hyperlink" Target="https://www.joho-iwate.or.jp/s11/ssg11.html" TargetMode="External"/><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hyperlink" Target="https://www.city.nagoya.jp/jigyou/category/387-1-3-2-0-0-0-0-0-0.html" TargetMode="External"/><Relationship Id="rId5" Type="http://schemas.openxmlformats.org/officeDocument/2006/relationships/hyperlink" Target="https://www.nhk-ondemand.jp/goods/G2019103831SA000/" TargetMode="External"/><Relationship Id="rId4" Type="http://schemas.openxmlformats.org/officeDocument/2006/relationships/hyperlink" Target="https://www.nhk-ondemand.jp/goods/G2023126398SA00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bousai.go.jp/kyoiku/kigyou/pdf/pamphlet_231212.pdf" TargetMode="Externa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bousai.go.jp/kyoiku/kigyou/pdf/pamphlet_231212.pdf" TargetMode="Externa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www.joho-iwate.or.jp/iwate-iryo/guidebook/" TargetMode="Externa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hyperlink" Target="https://www2.pref.iwate.jp/~ritti/follow-up/mono-dukuri.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https://www.mlit.go.jp/policy/shingikai/content/001611639.pdf"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joho-iwate.or.jp/iwate-iryo/guidebook/" TargetMode="Externa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www.necsolutioninnovators.co.jp/sp/contents/column/20230317_innovation.html#:~:text=" TargetMode="External"/><Relationship Id="rId2" Type="http://schemas.openxmlformats.org/officeDocument/2006/relationships/hyperlink" Target="https://www.jstage.jst.go.jp/article/jjsip/13/1/13_1_24/_pdf/-char/ja"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www.jishin.go.jp/regional_seismicity/rs_tohoku/p03_iwate/"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bousai.go.jp/jishin/nankai/taisaku_wg/pdf/3_sanko.pdf" TargetMode="External"/><Relationship Id="rId1" Type="http://schemas.openxmlformats.org/officeDocument/2006/relationships/slideLayout" Target="../slideLayouts/slideLayout6.xml"/><Relationship Id="rId5" Type="http://schemas.openxmlformats.org/officeDocument/2006/relationships/hyperlink" Target="https://www.youtube.com/watch?v=F4dZgSFAybY"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bousai.go.jp/jishin/nankai/taisaku_wg/pdf/1_sanko.pdf" TargetMode="External"/><Relationship Id="rId7" Type="http://schemas.openxmlformats.org/officeDocument/2006/relationships/hyperlink" Target="https://www.youtube.com/watch?v=zpEXTV4p6Yg" TargetMode="External"/><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hyperlink" Target="https://www.bousai.go.jp/jishin/nankai/rinji/index4.html" TargetMode="External"/><Relationship Id="rId4" Type="http://schemas.openxmlformats.org/officeDocument/2006/relationships/hyperlink" Target="https://www3.nhk.or.jp/news/special/saigai/select-news/20230222_01.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BE5883-D8F0-04C7-D336-14BF42569CC8}"/>
              </a:ext>
            </a:extLst>
          </p:cNvPr>
          <p:cNvSpPr>
            <a:spLocks noGrp="1"/>
          </p:cNvSpPr>
          <p:nvPr>
            <p:ph type="ctrTitle"/>
          </p:nvPr>
        </p:nvSpPr>
        <p:spPr/>
        <p:txBody>
          <a:bodyPr>
            <a:normAutofit/>
          </a:bodyPr>
          <a:lstStyle/>
          <a:p>
            <a:r>
              <a:rPr kumimoji="1" lang="ja-JP" altLang="en-US" sz="4800">
                <a:latin typeface="Meiryo" panose="020B0604030504040204" pitchFamily="34" charset="-128"/>
                <a:ea typeface="Meiryo" panose="020B0604030504040204" pitchFamily="34" charset="-128"/>
              </a:rPr>
              <a:t>岩手発で南海トラフ巨大地震の損害規模を</a:t>
            </a:r>
            <a:r>
              <a:rPr lang="ja-JP" altLang="en-US" sz="4800">
                <a:latin typeface="Meiryo" panose="020B0604030504040204" pitchFamily="34" charset="-128"/>
                <a:ea typeface="Meiryo" panose="020B0604030504040204" pitchFamily="34" charset="-128"/>
              </a:rPr>
              <a:t>抑えていく</a:t>
            </a:r>
            <a:endParaRPr kumimoji="1" lang="ja-JP" altLang="en-US" sz="4800">
              <a:latin typeface="Meiryo" panose="020B0604030504040204" pitchFamily="34" charset="-128"/>
              <a:ea typeface="Meiryo" panose="020B0604030504040204" pitchFamily="34" charset="-128"/>
            </a:endParaRPr>
          </a:p>
        </p:txBody>
      </p:sp>
      <p:sp>
        <p:nvSpPr>
          <p:cNvPr id="3" name="字幕 2">
            <a:extLst>
              <a:ext uri="{FF2B5EF4-FFF2-40B4-BE49-F238E27FC236}">
                <a16:creationId xmlns:a16="http://schemas.microsoft.com/office/drawing/2014/main" id="{69DEA248-E7B5-BEFD-3F57-7FF4C272CDD2}"/>
              </a:ext>
            </a:extLst>
          </p:cNvPr>
          <p:cNvSpPr>
            <a:spLocks noGrp="1"/>
          </p:cNvSpPr>
          <p:nvPr>
            <p:ph type="subTitle" idx="1"/>
          </p:nvPr>
        </p:nvSpPr>
        <p:spPr/>
        <p:txBody>
          <a:bodyPr>
            <a:normAutofit/>
          </a:bodyPr>
          <a:lstStyle/>
          <a:p>
            <a:r>
              <a:rPr kumimoji="1" lang="ja-JP" altLang="en-US">
                <a:latin typeface="Meiryo" panose="020B0604030504040204" pitchFamily="34" charset="-128"/>
                <a:ea typeface="Meiryo" panose="020B0604030504040204" pitchFamily="34" charset="-128"/>
              </a:rPr>
              <a:t>東日本大震災の知見から</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事前に災害対策を始めて</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遠隔の地で</a:t>
            </a:r>
            <a:r>
              <a:rPr lang="ja-JP" altLang="en-US">
                <a:latin typeface="Meiryo" panose="020B0604030504040204" pitchFamily="34" charset="-128"/>
                <a:ea typeface="Meiryo" panose="020B0604030504040204" pitchFamily="34" charset="-128"/>
              </a:rPr>
              <a:t>の</a:t>
            </a:r>
            <a:r>
              <a:rPr kumimoji="1" lang="ja-JP" altLang="en-US">
                <a:latin typeface="Meiryo" panose="020B0604030504040204" pitchFamily="34" charset="-128"/>
                <a:ea typeface="Meiryo" panose="020B0604030504040204" pitchFamily="34" charset="-128"/>
              </a:rPr>
              <a:t>事業継続計画（</a:t>
            </a:r>
            <a:r>
              <a:rPr kumimoji="1" lang="en-US" altLang="ja-JP" dirty="0">
                <a:latin typeface="Meiryo" panose="020B0604030504040204" pitchFamily="34" charset="-128"/>
                <a:ea typeface="Meiryo" panose="020B0604030504040204" pitchFamily="34" charset="-128"/>
              </a:rPr>
              <a:t>BCP</a:t>
            </a:r>
            <a:r>
              <a:rPr kumimoji="1" lang="ja-JP" altLang="en-US">
                <a:latin typeface="Meiryo" panose="020B0604030504040204" pitchFamily="34" charset="-128"/>
                <a:ea typeface="Meiryo" panose="020B0604030504040204" pitchFamily="34" charset="-128"/>
              </a:rPr>
              <a:t>）を進める</a:t>
            </a:r>
          </a:p>
        </p:txBody>
      </p:sp>
      <p:sp>
        <p:nvSpPr>
          <p:cNvPr id="4" name="スライド番号プレースホルダー 3">
            <a:extLst>
              <a:ext uri="{FF2B5EF4-FFF2-40B4-BE49-F238E27FC236}">
                <a16:creationId xmlns:a16="http://schemas.microsoft.com/office/drawing/2014/main" id="{92B71E39-D045-BACE-264A-3BE079606E4E}"/>
              </a:ext>
            </a:extLst>
          </p:cNvPr>
          <p:cNvSpPr>
            <a:spLocks noGrp="1"/>
          </p:cNvSpPr>
          <p:nvPr>
            <p:ph type="sldNum" sz="quarter" idx="12"/>
          </p:nvPr>
        </p:nvSpPr>
        <p:spPr/>
        <p:txBody>
          <a:bodyPr/>
          <a:lstStyle/>
          <a:p>
            <a:fld id="{A5409D3D-4D56-DA49-B754-6829C7B96593}" type="slidenum">
              <a:rPr kumimoji="1" lang="ja-JP" altLang="en-US" smtClean="0"/>
              <a:t>1</a:t>
            </a:fld>
            <a:endParaRPr kumimoji="1" lang="ja-JP" altLang="en-US"/>
          </a:p>
        </p:txBody>
      </p:sp>
    </p:spTree>
    <p:extLst>
      <p:ext uri="{BB962C8B-B14F-4D97-AF65-F5344CB8AC3E}">
        <p14:creationId xmlns:p14="http://schemas.microsoft.com/office/powerpoint/2010/main" val="2821266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南海トラフ巨大地震の避難者数想定</a:t>
            </a:r>
            <a:r>
              <a:rPr kumimoji="1" lang="en-US" altLang="ja-JP" sz="4000" dirty="0">
                <a:latin typeface="Meiryo" panose="020B0604030504040204" pitchFamily="34" charset="-128"/>
                <a:ea typeface="Meiryo" panose="020B0604030504040204" pitchFamily="34" charset="-128"/>
              </a:rPr>
              <a:t>2/3</a:t>
            </a:r>
            <a:endParaRPr kumimoji="1" lang="ja-JP" altLang="en-US" sz="4000">
              <a:latin typeface="Meiryo" panose="020B0604030504040204" pitchFamily="34" charset="-128"/>
              <a:ea typeface="Meiryo" panose="020B0604030504040204" pitchFamily="34" charset="-128"/>
            </a:endParaRPr>
          </a:p>
        </p:txBody>
      </p:sp>
      <p:pic>
        <p:nvPicPr>
          <p:cNvPr id="9" name="図 8">
            <a:extLst>
              <a:ext uri="{FF2B5EF4-FFF2-40B4-BE49-F238E27FC236}">
                <a16:creationId xmlns:a16="http://schemas.microsoft.com/office/drawing/2014/main" id="{BBF3C1FB-EEA3-35AB-E69A-2740A09EDF75}"/>
              </a:ext>
            </a:extLst>
          </p:cNvPr>
          <p:cNvPicPr>
            <a:picLocks noChangeAspect="1"/>
          </p:cNvPicPr>
          <p:nvPr/>
        </p:nvPicPr>
        <p:blipFill>
          <a:blip r:embed="rId2"/>
          <a:stretch>
            <a:fillRect/>
          </a:stretch>
        </p:blipFill>
        <p:spPr>
          <a:xfrm>
            <a:off x="569279" y="2265121"/>
            <a:ext cx="3264095" cy="4385434"/>
          </a:xfrm>
          <a:prstGeom prst="rect">
            <a:avLst/>
          </a:prstGeom>
        </p:spPr>
      </p:pic>
      <p:sp>
        <p:nvSpPr>
          <p:cNvPr id="13" name="テキスト ボックス 12">
            <a:extLst>
              <a:ext uri="{FF2B5EF4-FFF2-40B4-BE49-F238E27FC236}">
                <a16:creationId xmlns:a16="http://schemas.microsoft.com/office/drawing/2014/main" id="{6D69C133-88C0-071B-3B3C-C80B4F6E3B48}"/>
              </a:ext>
            </a:extLst>
          </p:cNvPr>
          <p:cNvSpPr txBox="1"/>
          <p:nvPr/>
        </p:nvSpPr>
        <p:spPr>
          <a:xfrm>
            <a:off x="1021616" y="1466991"/>
            <a:ext cx="11130628" cy="892552"/>
          </a:xfrm>
          <a:prstGeom prst="rect">
            <a:avLst/>
          </a:prstGeom>
          <a:noFill/>
        </p:spPr>
        <p:txBody>
          <a:bodyPr wrap="square">
            <a:spAutoFit/>
          </a:bodyPr>
          <a:lstStyle/>
          <a:p>
            <a:r>
              <a:rPr lang="en-US" altLang="ja-JP" sz="1400" dirty="0">
                <a:latin typeface="Meiryo" panose="020B0604030504040204" pitchFamily="34" charset="-128"/>
                <a:ea typeface="Meiryo" panose="020B0604030504040204" pitchFamily="34" charset="-128"/>
              </a:rPr>
              <a:t>【</a:t>
            </a:r>
            <a:r>
              <a:rPr lang="ja-JP" altLang="en-US" sz="1400">
                <a:latin typeface="Meiryo" panose="020B0604030504040204" pitchFamily="34" charset="-128"/>
                <a:ea typeface="Meiryo" panose="020B0604030504040204" pitchFamily="34" charset="-128"/>
              </a:rPr>
              <a:t>参考</a:t>
            </a:r>
            <a:r>
              <a:rPr lang="en-US" altLang="ja-JP" sz="1400" dirty="0">
                <a:latin typeface="Meiryo" panose="020B0604030504040204" pitchFamily="34" charset="-128"/>
                <a:ea typeface="Meiryo" panose="020B0604030504040204" pitchFamily="34" charset="-128"/>
              </a:rPr>
              <a:t>】</a:t>
            </a:r>
            <a:r>
              <a:rPr lang="ja-JP" altLang="en-US" sz="1400">
                <a:latin typeface="Meiryo" panose="020B0604030504040204" pitchFamily="34" charset="-128"/>
                <a:ea typeface="Meiryo" panose="020B0604030504040204" pitchFamily="34" charset="-128"/>
              </a:rPr>
              <a:t>南海トラフ巨大地震の被害想定（施設等の被害・経済的な被害）（再計算）（令和元年</a:t>
            </a:r>
            <a:r>
              <a:rPr lang="en-US" altLang="ja-JP" sz="1400" dirty="0">
                <a:latin typeface="Meiryo" panose="020B0604030504040204" pitchFamily="34" charset="-128"/>
                <a:ea typeface="Meiryo" panose="020B0604030504040204" pitchFamily="34" charset="-128"/>
              </a:rPr>
              <a:t>6</a:t>
            </a:r>
            <a:r>
              <a:rPr lang="ja-JP" altLang="en-US" sz="1400">
                <a:latin typeface="Meiryo" panose="020B0604030504040204" pitchFamily="34" charset="-128"/>
                <a:ea typeface="Meiryo" panose="020B0604030504040204" pitchFamily="34" charset="-128"/>
              </a:rPr>
              <a:t>月）</a:t>
            </a:r>
            <a:endParaRPr lang="en-US" altLang="ja-JP" sz="14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南海トラフ巨大地震の被害想定について（施設等の被害） </a:t>
            </a:r>
            <a:r>
              <a:rPr lang="en-US" altLang="ja-JP" sz="1400" dirty="0">
                <a:latin typeface="Meiryo" panose="020B0604030504040204" pitchFamily="34" charset="-128"/>
                <a:ea typeface="Meiryo" panose="020B0604030504040204" pitchFamily="34" charset="-128"/>
              </a:rPr>
              <a:t>p35</a:t>
            </a:r>
          </a:p>
          <a:p>
            <a:r>
              <a:rPr lang="en-US" altLang="ja-JP" sz="1200" dirty="0">
                <a:latin typeface="Meiryo" panose="020B0604030504040204" pitchFamily="34" charset="-128"/>
                <a:ea typeface="Meiryo" panose="020B0604030504040204" pitchFamily="34" charset="-128"/>
                <a:hlinkClick r:id="rId3"/>
              </a:rPr>
              <a:t>https://www.bousai.go.jp/jishin/nankai/taisaku_wg/pdf/1_sanko.pdf</a:t>
            </a:r>
            <a:endParaRPr lang="en-US" altLang="ja-JP" sz="1200" dirty="0">
              <a:latin typeface="Meiryo" panose="020B0604030504040204" pitchFamily="34" charset="-128"/>
              <a:ea typeface="Meiryo" panose="020B0604030504040204" pitchFamily="34" charset="-128"/>
            </a:endParaRPr>
          </a:p>
          <a:p>
            <a:endParaRPr lang="ja-JP" altLang="en-US" sz="120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10</a:t>
            </a:fld>
            <a:endParaRPr kumimoji="1" lang="ja-JP" altLang="en-US"/>
          </a:p>
        </p:txBody>
      </p:sp>
      <p:sp>
        <p:nvSpPr>
          <p:cNvPr id="17" name="テキスト ボックス 16">
            <a:extLst>
              <a:ext uri="{FF2B5EF4-FFF2-40B4-BE49-F238E27FC236}">
                <a16:creationId xmlns:a16="http://schemas.microsoft.com/office/drawing/2014/main" id="{9A022E7B-E155-0F5A-9256-1F2209DF1839}"/>
              </a:ext>
            </a:extLst>
          </p:cNvPr>
          <p:cNvSpPr txBox="1"/>
          <p:nvPr/>
        </p:nvSpPr>
        <p:spPr>
          <a:xfrm>
            <a:off x="3833374" y="5742023"/>
            <a:ext cx="6350788" cy="800219"/>
          </a:xfrm>
          <a:prstGeom prst="rect">
            <a:avLst/>
          </a:prstGeom>
          <a:noFill/>
        </p:spPr>
        <p:txBody>
          <a:bodyPr wrap="square">
            <a:spAutoFit/>
          </a:bodyPr>
          <a:lstStyle/>
          <a:p>
            <a:r>
              <a:rPr lang="ja-JP" altLang="en-US">
                <a:latin typeface="Meiryo" panose="020B0604030504040204" pitchFamily="34" charset="-128"/>
                <a:ea typeface="Meiryo" panose="020B0604030504040204" pitchFamily="34" charset="-128"/>
              </a:rPr>
              <a:t>岩手県の地震活動の特徴</a:t>
            </a:r>
            <a:r>
              <a:rPr lang="en-US" altLang="ja-JP" dirty="0">
                <a:latin typeface="Meiryo" panose="020B0604030504040204" pitchFamily="34" charset="-128"/>
                <a:ea typeface="Meiryo" panose="020B0604030504040204" pitchFamily="34" charset="-128"/>
              </a:rPr>
              <a:t>…</a:t>
            </a:r>
            <a:r>
              <a:rPr lang="ja-JP" altLang="en-US">
                <a:latin typeface="Meiryo" panose="020B0604030504040204" pitchFamily="34" charset="-128"/>
                <a:ea typeface="Meiryo" panose="020B0604030504040204" pitchFamily="34" charset="-128"/>
              </a:rPr>
              <a:t>内陸は相対的に地震確率は低い</a:t>
            </a:r>
            <a:endParaRPr lang="en-US" altLang="ja-JP" dirty="0">
              <a:latin typeface="Meiryo" panose="020B0604030504040204" pitchFamily="34" charset="-128"/>
              <a:ea typeface="Meiryo" panose="020B0604030504040204" pitchFamily="34" charset="-128"/>
            </a:endParaRPr>
          </a:p>
          <a:p>
            <a:r>
              <a:rPr lang="en-US" altLang="ja-JP" sz="1400" dirty="0">
                <a:latin typeface="Meiryo" panose="020B0604030504040204" pitchFamily="34" charset="-128"/>
                <a:ea typeface="Meiryo" panose="020B0604030504040204" pitchFamily="34" charset="-128"/>
                <a:hlinkClick r:id="rId4"/>
              </a:rPr>
              <a:t>https://www.jishin.go.jp/regional_seismicity/rs_tohoku/p03_iwate/</a:t>
            </a:r>
            <a:endParaRPr lang="en-US" altLang="ja-JP" sz="1400" dirty="0">
              <a:latin typeface="Meiryo" panose="020B0604030504040204" pitchFamily="34" charset="-128"/>
              <a:ea typeface="Meiryo" panose="020B0604030504040204" pitchFamily="34" charset="-128"/>
            </a:endParaRPr>
          </a:p>
          <a:p>
            <a:endParaRPr lang="ja-JP" altLang="en-US" sz="1400">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257B4CE0-EDEA-7A6A-D1EB-64822A096117}"/>
              </a:ext>
            </a:extLst>
          </p:cNvPr>
          <p:cNvSpPr txBox="1"/>
          <p:nvPr/>
        </p:nvSpPr>
        <p:spPr>
          <a:xfrm>
            <a:off x="3690339" y="3755858"/>
            <a:ext cx="3629004" cy="830997"/>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FDA</a:t>
            </a:r>
            <a:r>
              <a:rPr kumimoji="1" lang="ja-JP" altLang="en-US" sz="1600">
                <a:latin typeface="Meiryo" panose="020B0604030504040204" pitchFamily="34" charset="-128"/>
                <a:ea typeface="Meiryo" panose="020B0604030504040204" pitchFamily="34" charset="-128"/>
              </a:rPr>
              <a:t>で花巻便あり（往復</a:t>
            </a:r>
            <a:r>
              <a:rPr kumimoji="1" lang="en-US" altLang="ja-JP" sz="1600" dirty="0">
                <a:latin typeface="Meiryo" panose="020B0604030504040204" pitchFamily="34" charset="-128"/>
                <a:ea typeface="Meiryo" panose="020B0604030504040204" pitchFamily="34" charset="-128"/>
              </a:rPr>
              <a:t>¥24,000~</a:t>
            </a:r>
            <a:r>
              <a:rPr kumimoji="1" lang="ja-JP" altLang="en-US" sz="1600">
                <a:latin typeface="Meiryo" panose="020B0604030504040204" pitchFamily="34" charset="-128"/>
                <a:ea typeface="Meiryo" panose="020B0604030504040204" pitchFamily="34" charset="-128"/>
              </a:rPr>
              <a:t>）</a:t>
            </a:r>
            <a:endParaRPr kumimoji="1" lang="en-US" altLang="ja-JP" sz="1600" dirty="0">
              <a:latin typeface="Meiryo" panose="020B0604030504040204" pitchFamily="34" charset="-128"/>
              <a:ea typeface="Meiryo" panose="020B0604030504040204" pitchFamily="34" charset="-128"/>
            </a:endParaRPr>
          </a:p>
          <a:p>
            <a:r>
              <a:rPr kumimoji="1" lang="ja-JP" altLang="en-US" sz="1600">
                <a:latin typeface="Meiryo" panose="020B0604030504040204" pitchFamily="34" charset="-128"/>
                <a:ea typeface="Meiryo" panose="020B0604030504040204" pitchFamily="34" charset="-128"/>
              </a:rPr>
              <a:t>「岩手復興応援の道</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陸前高田市</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」を</a:t>
            </a:r>
            <a:endParaRPr kumimoji="1" lang="en-US" altLang="ja-JP" sz="1600" dirty="0">
              <a:latin typeface="Meiryo" panose="020B0604030504040204" pitchFamily="34" charset="-128"/>
              <a:ea typeface="Meiryo" panose="020B0604030504040204" pitchFamily="34" charset="-128"/>
            </a:endParaRPr>
          </a:p>
          <a:p>
            <a:r>
              <a:rPr lang="ja-JP" altLang="en-US" sz="1600">
                <a:latin typeface="Meiryo" panose="020B0604030504040204" pitchFamily="34" charset="-128"/>
                <a:ea typeface="Meiryo" panose="020B0604030504040204" pitchFamily="34" charset="-128"/>
              </a:rPr>
              <a:t>名古屋から先取り避難の道へ</a:t>
            </a:r>
            <a:endParaRPr kumimoji="1" lang="ja-JP" altLang="en-US" sz="1600">
              <a:latin typeface="Meiryo" panose="020B0604030504040204" pitchFamily="34" charset="-128"/>
              <a:ea typeface="Meiryo" panose="020B0604030504040204" pitchFamily="34" charset="-128"/>
            </a:endParaRPr>
          </a:p>
        </p:txBody>
      </p:sp>
      <p:pic>
        <p:nvPicPr>
          <p:cNvPr id="4" name="図 3">
            <a:extLst>
              <a:ext uri="{FF2B5EF4-FFF2-40B4-BE49-F238E27FC236}">
                <a16:creationId xmlns:a16="http://schemas.microsoft.com/office/drawing/2014/main" id="{AF074C33-19DF-6371-9FA1-E5F8AFD78632}"/>
              </a:ext>
            </a:extLst>
          </p:cNvPr>
          <p:cNvPicPr>
            <a:picLocks noChangeAspect="1"/>
          </p:cNvPicPr>
          <p:nvPr/>
        </p:nvPicPr>
        <p:blipFill>
          <a:blip r:embed="rId5"/>
          <a:stretch>
            <a:fillRect/>
          </a:stretch>
        </p:blipFill>
        <p:spPr>
          <a:xfrm>
            <a:off x="2178844" y="6721475"/>
            <a:ext cx="446862" cy="118287"/>
          </a:xfrm>
          <a:prstGeom prst="rect">
            <a:avLst/>
          </a:prstGeom>
        </p:spPr>
      </p:pic>
      <p:sp>
        <p:nvSpPr>
          <p:cNvPr id="5" name="テキスト ボックス 4">
            <a:extLst>
              <a:ext uri="{FF2B5EF4-FFF2-40B4-BE49-F238E27FC236}">
                <a16:creationId xmlns:a16="http://schemas.microsoft.com/office/drawing/2014/main" id="{F84D0D2F-F691-DC93-45BE-E7922FC2DBE8}"/>
              </a:ext>
            </a:extLst>
          </p:cNvPr>
          <p:cNvSpPr txBox="1"/>
          <p:nvPr/>
        </p:nvSpPr>
        <p:spPr>
          <a:xfrm>
            <a:off x="3689747" y="2228166"/>
            <a:ext cx="6744790" cy="1477328"/>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静岡県、愛知県、三重県、和歌山県、徳島県、香川県、愛媛県、高知県、大分県、宮崎県が大きく被災</a:t>
            </a:r>
            <a:endParaRPr kumimoji="1"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愛知、静岡県は北側は山越え、東は関東首都圏で難しい</a:t>
            </a:r>
            <a:endParaRPr kumimoji="1" lang="en-US" altLang="ja-JP" dirty="0">
              <a:latin typeface="Meiryo" panose="020B0604030504040204" pitchFamily="34" charset="-128"/>
              <a:ea typeface="Meiryo" panose="020B0604030504040204" pitchFamily="34" charset="-128"/>
            </a:endParaRPr>
          </a:p>
          <a:p>
            <a:r>
              <a:rPr lang="ja-JP" altLang="en-US" b="1" u="sng">
                <a:solidFill>
                  <a:srgbClr val="FF0000"/>
                </a:solidFill>
                <a:latin typeface="Meiryo" panose="020B0604030504040204" pitchFamily="34" charset="-128"/>
                <a:ea typeface="Meiryo" panose="020B0604030504040204" pitchFamily="34" charset="-128"/>
              </a:rPr>
              <a:t>一足飛びに東北へ避難も有効な手段</a:t>
            </a:r>
            <a:endParaRPr kumimoji="1" lang="ja-JP" altLang="en-US" b="1" u="sng">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5554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南海トラフ巨大地震の避難者数想定</a:t>
            </a:r>
            <a:r>
              <a:rPr kumimoji="1" lang="en-US" altLang="ja-JP" sz="4000" dirty="0">
                <a:latin typeface="Meiryo" panose="020B0604030504040204" pitchFamily="34" charset="-128"/>
                <a:ea typeface="Meiryo" panose="020B0604030504040204" pitchFamily="34" charset="-128"/>
              </a:rPr>
              <a:t>3/3</a:t>
            </a:r>
            <a:endParaRPr kumimoji="1" lang="ja-JP" altLang="en-US" sz="4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838200" y="1389873"/>
            <a:ext cx="11130628" cy="892552"/>
          </a:xfrm>
          <a:prstGeom prst="rect">
            <a:avLst/>
          </a:prstGeom>
          <a:noFill/>
        </p:spPr>
        <p:txBody>
          <a:bodyPr wrap="square">
            <a:spAutoFit/>
          </a:bodyPr>
          <a:lstStyle/>
          <a:p>
            <a:r>
              <a:rPr lang="en-US" altLang="ja-JP" sz="1400" dirty="0">
                <a:latin typeface="Meiryo" panose="020B0604030504040204" pitchFamily="34" charset="-128"/>
                <a:ea typeface="Meiryo" panose="020B0604030504040204" pitchFamily="34" charset="-128"/>
              </a:rPr>
              <a:t>【</a:t>
            </a:r>
            <a:r>
              <a:rPr lang="ja-JP" altLang="en-US" sz="1400">
                <a:latin typeface="Meiryo" panose="020B0604030504040204" pitchFamily="34" charset="-128"/>
                <a:ea typeface="Meiryo" panose="020B0604030504040204" pitchFamily="34" charset="-128"/>
              </a:rPr>
              <a:t>参考</a:t>
            </a:r>
            <a:r>
              <a:rPr lang="en-US" altLang="ja-JP" sz="1400" dirty="0">
                <a:latin typeface="Meiryo" panose="020B0604030504040204" pitchFamily="34" charset="-128"/>
                <a:ea typeface="Meiryo" panose="020B0604030504040204" pitchFamily="34" charset="-128"/>
              </a:rPr>
              <a:t>】</a:t>
            </a:r>
            <a:r>
              <a:rPr lang="ja-JP" altLang="en-US" sz="1400">
                <a:latin typeface="Meiryo" panose="020B0604030504040204" pitchFamily="34" charset="-128"/>
                <a:ea typeface="Meiryo" panose="020B0604030504040204" pitchFamily="34" charset="-128"/>
              </a:rPr>
              <a:t>南海トラフ巨大地震の被害想定（施設等の被害・経済的な被害）（再計算）（令和元年</a:t>
            </a:r>
            <a:r>
              <a:rPr lang="en-US" altLang="ja-JP" sz="1400" dirty="0">
                <a:latin typeface="Meiryo" panose="020B0604030504040204" pitchFamily="34" charset="-128"/>
                <a:ea typeface="Meiryo" panose="020B0604030504040204" pitchFamily="34" charset="-128"/>
              </a:rPr>
              <a:t>6</a:t>
            </a:r>
            <a:r>
              <a:rPr lang="ja-JP" altLang="en-US" sz="1400">
                <a:latin typeface="Meiryo" panose="020B0604030504040204" pitchFamily="34" charset="-128"/>
                <a:ea typeface="Meiryo" panose="020B0604030504040204" pitchFamily="34" charset="-128"/>
              </a:rPr>
              <a:t>月）</a:t>
            </a:r>
            <a:endParaRPr lang="en-US" altLang="ja-JP" sz="14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南海トラフ巨大地震の被害想定について（施設等の被害） </a:t>
            </a:r>
            <a:r>
              <a:rPr lang="en-US" altLang="ja-JP" sz="1400" dirty="0">
                <a:latin typeface="Meiryo" panose="020B0604030504040204" pitchFamily="34" charset="-128"/>
                <a:ea typeface="Meiryo" panose="020B0604030504040204" pitchFamily="34" charset="-128"/>
              </a:rPr>
              <a:t>p46</a:t>
            </a:r>
          </a:p>
          <a:p>
            <a:r>
              <a:rPr lang="en-US" altLang="ja-JP" sz="1200" dirty="0">
                <a:latin typeface="Meiryo" panose="020B0604030504040204" pitchFamily="34" charset="-128"/>
                <a:ea typeface="Meiryo" panose="020B0604030504040204" pitchFamily="34" charset="-128"/>
                <a:hlinkClick r:id="rId2"/>
              </a:rPr>
              <a:t>https://www.bousai.go.jp/jishin/nankai/taisaku_wg/pdf/1_sanko.pdf</a:t>
            </a:r>
            <a:endParaRPr lang="en-US" altLang="ja-JP" sz="1200" dirty="0">
              <a:latin typeface="Meiryo" panose="020B0604030504040204" pitchFamily="34" charset="-128"/>
              <a:ea typeface="Meiryo" panose="020B0604030504040204" pitchFamily="34" charset="-128"/>
            </a:endParaRPr>
          </a:p>
          <a:p>
            <a:endParaRPr lang="ja-JP" altLang="en-US" sz="120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11</a:t>
            </a:fld>
            <a:endParaRPr kumimoji="1" lang="ja-JP" altLang="en-US"/>
          </a:p>
        </p:txBody>
      </p:sp>
      <p:pic>
        <p:nvPicPr>
          <p:cNvPr id="5" name="図 4">
            <a:extLst>
              <a:ext uri="{FF2B5EF4-FFF2-40B4-BE49-F238E27FC236}">
                <a16:creationId xmlns:a16="http://schemas.microsoft.com/office/drawing/2014/main" id="{F10C9ACA-D082-1F16-D112-87CB4AAD85E4}"/>
              </a:ext>
            </a:extLst>
          </p:cNvPr>
          <p:cNvPicPr>
            <a:picLocks noChangeAspect="1"/>
          </p:cNvPicPr>
          <p:nvPr/>
        </p:nvPicPr>
        <p:blipFill>
          <a:blip r:embed="rId3"/>
          <a:stretch>
            <a:fillRect/>
          </a:stretch>
        </p:blipFill>
        <p:spPr>
          <a:xfrm>
            <a:off x="888779" y="2159306"/>
            <a:ext cx="5945319" cy="4632592"/>
          </a:xfrm>
          <a:prstGeom prst="rect">
            <a:avLst/>
          </a:prstGeom>
        </p:spPr>
      </p:pic>
      <p:sp>
        <p:nvSpPr>
          <p:cNvPr id="3" name="テキスト ボックス 2">
            <a:extLst>
              <a:ext uri="{FF2B5EF4-FFF2-40B4-BE49-F238E27FC236}">
                <a16:creationId xmlns:a16="http://schemas.microsoft.com/office/drawing/2014/main" id="{B84C9E5F-D840-90E4-47FB-FC6685C983A6}"/>
              </a:ext>
            </a:extLst>
          </p:cNvPr>
          <p:cNvSpPr txBox="1"/>
          <p:nvPr/>
        </p:nvSpPr>
        <p:spPr>
          <a:xfrm>
            <a:off x="6995711" y="1973324"/>
            <a:ext cx="4973117" cy="4801314"/>
          </a:xfrm>
          <a:prstGeom prst="rect">
            <a:avLst/>
          </a:prstGeom>
          <a:noFill/>
        </p:spPr>
        <p:txBody>
          <a:bodyPr wrap="square" rtlCol="0">
            <a:spAutoFit/>
          </a:bodyPr>
          <a:lstStyle/>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最大で</a:t>
            </a:r>
            <a:r>
              <a:rPr lang="en-US" altLang="ja-JP" dirty="0">
                <a:latin typeface="Meiryo" panose="020B0604030504040204" pitchFamily="34" charset="-128"/>
                <a:ea typeface="Meiryo" panose="020B0604030504040204" pitchFamily="34" charset="-128"/>
              </a:rPr>
              <a:t>100</a:t>
            </a:r>
            <a:r>
              <a:rPr lang="ja-JP" altLang="en-US">
                <a:latin typeface="Meiryo" panose="020B0604030504040204" pitchFamily="34" charset="-128"/>
                <a:ea typeface="Meiryo" panose="020B0604030504040204" pitchFamily="34" charset="-128"/>
              </a:rPr>
              <a:t>万人を超えるかもしれない</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避難者が特別なケアを必要としているのに</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医療施設も、介護施設も人材も</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十分確保することができない</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逆にケアする施設や人材ごと移動もありか？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発災後、支援チームとして帰還</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発災後の避難生活ケアの負担を</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軽減するためにも少しでも事前の移動を</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問題点</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高齢者にとって、ご先祖様の土地を離れるのが申し訳ない</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お墓や仏壇、祭壇の代わりになるようなものを開発</a:t>
            </a:r>
            <a:r>
              <a:rPr lang="en-US" altLang="ja-JP" dirty="0">
                <a:latin typeface="Meiryo" panose="020B0604030504040204" pitchFamily="34" charset="-128"/>
                <a:ea typeface="Meiryo" panose="020B0604030504040204" pitchFamily="34" charset="-128"/>
              </a:rPr>
              <a:t> , etc.</a:t>
            </a:r>
          </a:p>
        </p:txBody>
      </p:sp>
    </p:spTree>
    <p:extLst>
      <p:ext uri="{BB962C8B-B14F-4D97-AF65-F5344CB8AC3E}">
        <p14:creationId xmlns:p14="http://schemas.microsoft.com/office/powerpoint/2010/main" val="2240396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名古屋市の地域ごとの津波の情報</a:t>
            </a: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1021616" y="1466991"/>
            <a:ext cx="10332184" cy="861774"/>
          </a:xfrm>
          <a:prstGeom prst="rect">
            <a:avLst/>
          </a:prstGeom>
          <a:noFill/>
        </p:spPr>
        <p:txBody>
          <a:bodyPr wrap="square">
            <a:spAutoFit/>
          </a:bodyPr>
          <a:lstStyle/>
          <a:p>
            <a:r>
              <a:rPr lang="ja-JP" altLang="en-US" sz="1400">
                <a:latin typeface="Meiryo" panose="020B0604030504040204" pitchFamily="34" charset="-128"/>
                <a:ea typeface="Meiryo" panose="020B0604030504040204" pitchFamily="34" charset="-128"/>
              </a:rPr>
              <a:t>南海トラフ地震が起きたとき、名古屋はどうなるのか？</a:t>
            </a:r>
            <a:endParaRPr lang="en-US" altLang="ja-JP" sz="1400" dirty="0">
              <a:latin typeface="Meiryo" panose="020B0604030504040204" pitchFamily="34" charset="-128"/>
              <a:ea typeface="Meiryo" panose="020B0604030504040204" pitchFamily="34" charset="-128"/>
            </a:endParaRPr>
          </a:p>
          <a:p>
            <a:r>
              <a:rPr lang="ja-JP" altLang="en-US" sz="1200">
                <a:latin typeface="Meiryo" panose="020B0604030504040204" pitchFamily="34" charset="-128"/>
                <a:ea typeface="Meiryo" panose="020B0604030504040204" pitchFamily="34" charset="-128"/>
              </a:rPr>
              <a:t>名古屋市の地域ごとの津波の情報</a:t>
            </a:r>
            <a:endParaRPr lang="en-US" altLang="ja-JP" sz="1200" dirty="0">
              <a:latin typeface="Meiryo" panose="020B0604030504040204" pitchFamily="34" charset="-128"/>
              <a:ea typeface="Meiryo" panose="020B0604030504040204" pitchFamily="34" charset="-128"/>
            </a:endParaRPr>
          </a:p>
          <a:p>
            <a:r>
              <a:rPr lang="en-US" altLang="ja-JP" sz="800" dirty="0">
                <a:latin typeface="Meiryo" panose="020B0604030504040204" pitchFamily="34" charset="-128"/>
                <a:ea typeface="Meiryo" panose="020B0604030504040204" pitchFamily="34" charset="-128"/>
                <a:hlinkClick r:id="rId2"/>
              </a:rPr>
              <a:t>http://hokusetsu2025.com/%E5%8D%97%E6%B5%B7%E3%83%88%E3%83%A9%E3%83%95%E5%9C%B0%E9%9C%87%E3%81%8C%E8%B5%B7%E3%81%8D%E3%81%9F%E3%81%A8%E3%81%8D%E3%80%81%E5%90%8D%E5%8F%A4%E5%B1%8B%E3%81%AF%E3%81%A9%E3%81%86%E3%81%AA%E3%82%8B/</a:t>
            </a:r>
            <a:endParaRPr lang="en-US" altLang="ja-JP" sz="800" dirty="0">
              <a:latin typeface="Meiryo" panose="020B0604030504040204" pitchFamily="34" charset="-128"/>
              <a:ea typeface="Meiryo" panose="020B0604030504040204" pitchFamily="34" charset="-128"/>
            </a:endParaRPr>
          </a:p>
          <a:p>
            <a:endParaRPr lang="ja-JP" altLang="en-US" sz="80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6CC40164-D452-799A-4E71-B3CF76F33297}"/>
              </a:ext>
            </a:extLst>
          </p:cNvPr>
          <p:cNvPicPr>
            <a:picLocks noChangeAspect="1"/>
          </p:cNvPicPr>
          <p:nvPr/>
        </p:nvPicPr>
        <p:blipFill>
          <a:blip r:embed="rId3"/>
          <a:stretch>
            <a:fillRect/>
          </a:stretch>
        </p:blipFill>
        <p:spPr>
          <a:xfrm>
            <a:off x="1130147" y="2230251"/>
            <a:ext cx="6030817" cy="4513258"/>
          </a:xfrm>
          <a:prstGeom prst="rect">
            <a:avLst/>
          </a:prstGeom>
        </p:spPr>
      </p:pic>
      <p:sp>
        <p:nvSpPr>
          <p:cNvPr id="7" name="テキスト ボックス 6">
            <a:extLst>
              <a:ext uri="{FF2B5EF4-FFF2-40B4-BE49-F238E27FC236}">
                <a16:creationId xmlns:a16="http://schemas.microsoft.com/office/drawing/2014/main" id="{A841ABB3-164D-AAEC-9452-34BE00363762}"/>
              </a:ext>
            </a:extLst>
          </p:cNvPr>
          <p:cNvSpPr txBox="1"/>
          <p:nvPr/>
        </p:nvSpPr>
        <p:spPr>
          <a:xfrm>
            <a:off x="7160964" y="2532477"/>
            <a:ext cx="4706957" cy="2308324"/>
          </a:xfrm>
          <a:prstGeom prst="rect">
            <a:avLst/>
          </a:prstGeom>
          <a:noFill/>
        </p:spPr>
        <p:txBody>
          <a:bodyPr wrap="square">
            <a:spAutoFit/>
          </a:bodyPr>
          <a:lstStyle/>
          <a:p>
            <a:r>
              <a:rPr lang="ja-JP" altLang="en-US">
                <a:latin typeface="Meiryo" panose="020B0604030504040204" pitchFamily="34" charset="-128"/>
                <a:ea typeface="Meiryo" panose="020B0604030504040204" pitchFamily="34" charset="-128"/>
              </a:rPr>
              <a:t>「</a:t>
            </a:r>
            <a:r>
              <a:rPr lang="en-US" altLang="ja-JP" dirty="0">
                <a:latin typeface="Meiryo" panose="020B0604030504040204" pitchFamily="34" charset="-128"/>
                <a:ea typeface="Meiryo" panose="020B0604030504040204" pitchFamily="34" charset="-128"/>
              </a:rPr>
              <a:t>30cm</a:t>
            </a:r>
            <a:r>
              <a:rPr lang="ja-JP" altLang="en-US">
                <a:latin typeface="Meiryo" panose="020B0604030504040204" pitchFamily="34" charset="-128"/>
                <a:ea typeface="Meiryo" panose="020B0604030504040204" pitchFamily="34" charset="-128"/>
              </a:rPr>
              <a:t>程度までの浸水が想定されているのは、左図の区域です。港区・中川区はほぼ全域が浸水、中村区、熱田区、南区は部分的に浸水が予想されています。」</a:t>
            </a: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このエリアに避難困難者の家族が住んでいる社員がいたり、防災対策ができない企業が、遠隔地に</a:t>
            </a:r>
            <a:r>
              <a:rPr lang="en-US" altLang="ja-JP" dirty="0">
                <a:latin typeface="Meiryo" panose="020B0604030504040204" pitchFamily="34" charset="-128"/>
                <a:ea typeface="Meiryo" panose="020B0604030504040204" pitchFamily="34" charset="-128"/>
              </a:rPr>
              <a:t>BCP</a:t>
            </a:r>
            <a:r>
              <a:rPr lang="ja-JP" altLang="en-US">
                <a:latin typeface="Meiryo" panose="020B0604030504040204" pitchFamily="34" charset="-128"/>
                <a:ea typeface="Meiryo" panose="020B0604030504040204" pitchFamily="34" charset="-128"/>
              </a:rPr>
              <a:t>の拠点を持つことが有効</a:t>
            </a:r>
          </a:p>
        </p:txBody>
      </p:sp>
    </p:spTree>
    <p:extLst>
      <p:ext uri="{BB962C8B-B14F-4D97-AF65-F5344CB8AC3E}">
        <p14:creationId xmlns:p14="http://schemas.microsoft.com/office/powerpoint/2010/main" val="1427364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a:xfrm>
            <a:off x="838199" y="365125"/>
            <a:ext cx="11277601" cy="1325563"/>
          </a:xfrm>
        </p:spPr>
        <p:txBody>
          <a:bodyPr>
            <a:normAutofit/>
          </a:bodyPr>
          <a:lstStyle/>
          <a:p>
            <a:r>
              <a:rPr kumimoji="1" lang="ja-JP" altLang="en-US" sz="4000">
                <a:latin typeface="Meiryo" panose="020B0604030504040204" pitchFamily="34" charset="-128"/>
                <a:ea typeface="Meiryo" panose="020B0604030504040204" pitchFamily="34" charset="-128"/>
              </a:rPr>
              <a:t>企業の事業継続計画を広域広範囲にできないか</a:t>
            </a: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5228248" y="5201728"/>
            <a:ext cx="6621811" cy="1569660"/>
          </a:xfrm>
          <a:prstGeom prst="rect">
            <a:avLst/>
          </a:prstGeom>
          <a:noFill/>
        </p:spPr>
        <p:txBody>
          <a:bodyPr wrap="square">
            <a:spAutoFit/>
          </a:bodyPr>
          <a:lstStyle/>
          <a:p>
            <a:r>
              <a:rPr lang="ja-JP" altLang="en-US" sz="1600">
                <a:latin typeface="Meiryo" panose="020B0604030504040204" pitchFamily="34" charset="-128"/>
                <a:ea typeface="Meiryo" panose="020B0604030504040204" pitchFamily="34" charset="-128"/>
              </a:rPr>
              <a:t>震災前から避難者の受け入れ</a:t>
            </a:r>
            <a:endParaRPr lang="en-US" altLang="ja-JP" sz="1600" dirty="0">
              <a:latin typeface="Meiryo" panose="020B0604030504040204" pitchFamily="34" charset="-128"/>
              <a:ea typeface="Meiryo" panose="020B0604030504040204" pitchFamily="34" charset="-128"/>
            </a:endParaRPr>
          </a:p>
          <a:p>
            <a:r>
              <a:rPr kumimoji="1" lang="ja-JP" altLang="en-US" sz="1600">
                <a:latin typeface="Meiryo" panose="020B0604030504040204" pitchFamily="34" charset="-128"/>
                <a:ea typeface="Meiryo" panose="020B0604030504040204" pitchFamily="34" charset="-128"/>
              </a:rPr>
              <a:t>企業にとって</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遠隔地での</a:t>
            </a:r>
            <a:r>
              <a:rPr kumimoji="1" lang="en-US" altLang="ja-JP" sz="1600" dirty="0">
                <a:latin typeface="Meiryo" panose="020B0604030504040204" pitchFamily="34" charset="-128"/>
                <a:ea typeface="Meiryo" panose="020B0604030504040204" pitchFamily="34" charset="-128"/>
              </a:rPr>
              <a:t>BCP”</a:t>
            </a:r>
            <a:r>
              <a:rPr kumimoji="1" lang="ja-JP" altLang="en-US" sz="1600">
                <a:latin typeface="Meiryo" panose="020B0604030504040204" pitchFamily="34" charset="-128"/>
                <a:ea typeface="Meiryo" panose="020B0604030504040204" pitchFamily="34" charset="-128"/>
              </a:rPr>
              <a:t>としての誘致</a:t>
            </a:r>
            <a:endParaRPr kumimoji="1" lang="en-US" altLang="ja-JP" sz="1600" dirty="0">
              <a:latin typeface="Meiryo" panose="020B0604030504040204" pitchFamily="34" charset="-128"/>
              <a:ea typeface="Meiryo" panose="020B0604030504040204" pitchFamily="34" charset="-128"/>
            </a:endParaRPr>
          </a:p>
          <a:p>
            <a:r>
              <a:rPr lang="ja-JP" altLang="en-US" sz="1600">
                <a:latin typeface="Meiryo" panose="020B0604030504040204" pitchFamily="34" charset="-128"/>
                <a:ea typeface="Meiryo" panose="020B0604030504040204" pitchFamily="34" charset="-128"/>
              </a:rPr>
              <a:t>業界の連携チームの</a:t>
            </a:r>
            <a:r>
              <a:rPr lang="en-US" altLang="ja-JP" sz="1600" dirty="0">
                <a:latin typeface="Meiryo" panose="020B0604030504040204" pitchFamily="34" charset="-128"/>
                <a:ea typeface="Meiryo" panose="020B0604030504040204" pitchFamily="34" charset="-128"/>
              </a:rPr>
              <a:t>BCP</a:t>
            </a:r>
            <a:r>
              <a:rPr lang="ja-JP" altLang="en-US" sz="1600">
                <a:latin typeface="Meiryo" panose="020B0604030504040204" pitchFamily="34" charset="-128"/>
                <a:ea typeface="Meiryo" panose="020B0604030504040204" pitchFamily="34" charset="-128"/>
              </a:rPr>
              <a:t>も</a:t>
            </a:r>
            <a:r>
              <a:rPr lang="en-US" altLang="ja-JP" sz="1600" dirty="0">
                <a:latin typeface="Meiryo" panose="020B0604030504040204" pitchFamily="34" charset="-128"/>
                <a:ea typeface="Meiryo" panose="020B0604030504040204" pitchFamily="34" charset="-128"/>
              </a:rPr>
              <a:t>…</a:t>
            </a:r>
            <a:r>
              <a:rPr lang="ja-JP" altLang="en-US" sz="1600">
                <a:latin typeface="Meiryo" panose="020B0604030504040204" pitchFamily="34" charset="-128"/>
                <a:ea typeface="Meiryo" panose="020B0604030504040204" pitchFamily="34" charset="-128"/>
              </a:rPr>
              <a:t>プロジェクトチーム、新会社として県技術センター、コラボ</a:t>
            </a:r>
            <a:r>
              <a:rPr lang="en-US" altLang="ja-JP" sz="1600" dirty="0">
                <a:latin typeface="Meiryo" panose="020B0604030504040204" pitchFamily="34" charset="-128"/>
                <a:ea typeface="Meiryo" panose="020B0604030504040204" pitchFamily="34" charset="-128"/>
              </a:rPr>
              <a:t>MIU</a:t>
            </a:r>
            <a:r>
              <a:rPr lang="ja-JP" altLang="en-US" sz="1600">
                <a:latin typeface="Meiryo" panose="020B0604030504040204" pitchFamily="34" charset="-128"/>
                <a:ea typeface="Meiryo" panose="020B0604030504040204" pitchFamily="34" charset="-128"/>
              </a:rPr>
              <a:t>、インキュベータ施設の提供、</a:t>
            </a:r>
            <a:endParaRPr lang="en-US" altLang="ja-JP" sz="1600" dirty="0">
              <a:latin typeface="Meiryo" panose="020B0604030504040204" pitchFamily="34" charset="-128"/>
              <a:ea typeface="Meiryo" panose="020B0604030504040204" pitchFamily="34" charset="-128"/>
            </a:endParaRPr>
          </a:p>
          <a:p>
            <a:r>
              <a:rPr lang="ja-JP" altLang="en-US" sz="1600">
                <a:latin typeface="Meiryo" panose="020B0604030504040204" pitchFamily="34" charset="-128"/>
                <a:ea typeface="Meiryo" panose="020B0604030504040204" pitchFamily="34" charset="-128"/>
              </a:rPr>
              <a:t>からの工場設置、小さな経済圏を東北、北関東で作り出す。</a:t>
            </a:r>
            <a:endParaRPr lang="en-US" altLang="ja-JP" sz="1600" dirty="0">
              <a:latin typeface="Meiryo" panose="020B0604030504040204" pitchFamily="34" charset="-128"/>
              <a:ea typeface="Meiryo" panose="020B0604030504040204" pitchFamily="34" charset="-128"/>
            </a:endParaRPr>
          </a:p>
          <a:p>
            <a:r>
              <a:rPr lang="ja-JP" altLang="en-US" sz="1600">
                <a:latin typeface="Meiryo" panose="020B0604030504040204" pitchFamily="34" charset="-128"/>
                <a:ea typeface="Meiryo" panose="020B0604030504040204" pitchFamily="34" charset="-128"/>
              </a:rPr>
              <a:t>徐々に拡大して、幹線道路、鉄道、船舶での輸送を太くする。</a:t>
            </a:r>
            <a:endParaRPr lang="ja-JP" altLang="en-US" sz="1600"/>
          </a:p>
        </p:txBody>
      </p:sp>
      <p:pic>
        <p:nvPicPr>
          <p:cNvPr id="14" name="図 13">
            <a:extLst>
              <a:ext uri="{FF2B5EF4-FFF2-40B4-BE49-F238E27FC236}">
                <a16:creationId xmlns:a16="http://schemas.microsoft.com/office/drawing/2014/main" id="{73BAF15E-516C-C14E-0EFF-4B4C38A53B1F}"/>
              </a:ext>
            </a:extLst>
          </p:cNvPr>
          <p:cNvPicPr>
            <a:picLocks noChangeAspect="1"/>
          </p:cNvPicPr>
          <p:nvPr/>
        </p:nvPicPr>
        <p:blipFill>
          <a:blip r:embed="rId2"/>
          <a:stretch>
            <a:fillRect/>
          </a:stretch>
        </p:blipFill>
        <p:spPr>
          <a:xfrm>
            <a:off x="346306" y="2756335"/>
            <a:ext cx="4781861" cy="3328551"/>
          </a:xfrm>
          <a:prstGeom prst="rect">
            <a:avLst/>
          </a:prstGeom>
        </p:spPr>
      </p:pic>
      <p:sp>
        <p:nvSpPr>
          <p:cNvPr id="20" name="テキスト ボックス 19">
            <a:extLst>
              <a:ext uri="{FF2B5EF4-FFF2-40B4-BE49-F238E27FC236}">
                <a16:creationId xmlns:a16="http://schemas.microsoft.com/office/drawing/2014/main" id="{C758E857-6E31-D19C-73B4-C112EB1FADF3}"/>
              </a:ext>
            </a:extLst>
          </p:cNvPr>
          <p:cNvSpPr txBox="1"/>
          <p:nvPr/>
        </p:nvSpPr>
        <p:spPr>
          <a:xfrm>
            <a:off x="5185317" y="2428979"/>
            <a:ext cx="6930483" cy="3354765"/>
          </a:xfrm>
          <a:prstGeom prst="rect">
            <a:avLst/>
          </a:prstGeom>
          <a:noFill/>
        </p:spPr>
        <p:txBody>
          <a:bodyPr wrap="square" rtlCol="0">
            <a:spAutoFit/>
          </a:bodyPr>
          <a:lstStyle/>
          <a:p>
            <a:r>
              <a:rPr lang="ja-JP" altLang="en-US" sz="1400">
                <a:latin typeface="Meiryo" panose="020B0604030504040204" pitchFamily="34" charset="-128"/>
                <a:ea typeface="Meiryo" panose="020B0604030504040204" pitchFamily="34" charset="-128"/>
              </a:rPr>
              <a:t>事業継続計画を策定している大企業の割合を１００％（全国）に近づける ことを目指す。また、中堅企業の割合５０％（全国）以上を目指す。</a:t>
            </a:r>
            <a:endParaRPr lang="en-US" altLang="ja-JP" sz="1400" dirty="0">
              <a:latin typeface="Meiryo" panose="020B0604030504040204" pitchFamily="34" charset="-128"/>
              <a:ea typeface="Meiryo" panose="020B0604030504040204" pitchFamily="34" charset="-128"/>
            </a:endParaRPr>
          </a:p>
          <a:p>
            <a:r>
              <a:rPr lang="ja-JP" altLang="en-US" sz="1400">
                <a:solidFill>
                  <a:srgbClr val="FF0000"/>
                </a:solidFill>
                <a:latin typeface="Meiryo" panose="020B0604030504040204" pitchFamily="34" charset="-128"/>
                <a:ea typeface="Meiryo" panose="020B0604030504040204" pitchFamily="34" charset="-128"/>
              </a:rPr>
              <a:t>大企業の割合 </a:t>
            </a:r>
            <a:r>
              <a:rPr lang="en-US" altLang="ja-JP" sz="1400" dirty="0">
                <a:solidFill>
                  <a:srgbClr val="FF0000"/>
                </a:solidFill>
                <a:latin typeface="Meiryo" panose="020B0604030504040204" pitchFamily="34" charset="-128"/>
                <a:ea typeface="Meiryo" panose="020B0604030504040204" pitchFamily="34" charset="-128"/>
              </a:rPr>
              <a:t>64.0</a:t>
            </a:r>
            <a:r>
              <a:rPr lang="ja-JP" altLang="en-US" sz="1400">
                <a:solidFill>
                  <a:srgbClr val="FF0000"/>
                </a:solidFill>
                <a:latin typeface="Meiryo" panose="020B0604030504040204" pitchFamily="34" charset="-128"/>
                <a:ea typeface="Meiryo" panose="020B0604030504040204" pitchFamily="34" charset="-128"/>
              </a:rPr>
              <a:t>％、策定中</a:t>
            </a:r>
            <a:r>
              <a:rPr lang="en-US" altLang="ja-JP" sz="1400" dirty="0">
                <a:solidFill>
                  <a:srgbClr val="FF0000"/>
                </a:solidFill>
                <a:latin typeface="Meiryo" panose="020B0604030504040204" pitchFamily="34" charset="-128"/>
                <a:ea typeface="Meiryo" panose="020B0604030504040204" pitchFamily="34" charset="-128"/>
              </a:rPr>
              <a:t>17.4</a:t>
            </a:r>
            <a:r>
              <a:rPr lang="ja-JP" altLang="en-US" sz="1400">
                <a:solidFill>
                  <a:srgbClr val="FF0000"/>
                </a:solidFill>
                <a:latin typeface="Meiryo" panose="020B0604030504040204" pitchFamily="34" charset="-128"/>
                <a:ea typeface="Meiryo" panose="020B0604030504040204" pitchFamily="34" charset="-128"/>
              </a:rPr>
              <a:t>％ </a:t>
            </a:r>
            <a:endParaRPr lang="en-US" altLang="ja-JP" sz="1400" dirty="0">
              <a:solidFill>
                <a:srgbClr val="FF0000"/>
              </a:solidFill>
              <a:latin typeface="Meiryo" panose="020B0604030504040204" pitchFamily="34" charset="-128"/>
              <a:ea typeface="Meiryo" panose="020B0604030504040204" pitchFamily="34" charset="-128"/>
            </a:endParaRPr>
          </a:p>
          <a:p>
            <a:r>
              <a:rPr lang="ja-JP" altLang="en-US" sz="1400">
                <a:solidFill>
                  <a:srgbClr val="FF0000"/>
                </a:solidFill>
                <a:latin typeface="Meiryo" panose="020B0604030504040204" pitchFamily="34" charset="-128"/>
                <a:ea typeface="Meiryo" panose="020B0604030504040204" pitchFamily="34" charset="-128"/>
              </a:rPr>
              <a:t>中堅企業の割合 </a:t>
            </a:r>
            <a:r>
              <a:rPr lang="en-US" altLang="ja-JP" sz="1400" dirty="0">
                <a:solidFill>
                  <a:srgbClr val="FF0000"/>
                </a:solidFill>
                <a:latin typeface="Meiryo" panose="020B0604030504040204" pitchFamily="34" charset="-128"/>
                <a:ea typeface="Meiryo" panose="020B0604030504040204" pitchFamily="34" charset="-128"/>
              </a:rPr>
              <a:t>31.8</a:t>
            </a:r>
            <a:r>
              <a:rPr lang="ja-JP" altLang="en-US" sz="1400">
                <a:solidFill>
                  <a:srgbClr val="FF0000"/>
                </a:solidFill>
                <a:latin typeface="Meiryo" panose="020B0604030504040204" pitchFamily="34" charset="-128"/>
                <a:ea typeface="Meiryo" panose="020B0604030504040204" pitchFamily="34" charset="-128"/>
              </a:rPr>
              <a:t>％、策定中</a:t>
            </a:r>
            <a:r>
              <a:rPr lang="en-US" altLang="ja-JP" sz="1400" dirty="0">
                <a:solidFill>
                  <a:srgbClr val="FF0000"/>
                </a:solidFill>
                <a:latin typeface="Meiryo" panose="020B0604030504040204" pitchFamily="34" charset="-128"/>
                <a:ea typeface="Meiryo" panose="020B0604030504040204" pitchFamily="34" charset="-128"/>
              </a:rPr>
              <a:t>14.7</a:t>
            </a:r>
            <a:r>
              <a:rPr lang="ja-JP" altLang="en-US" sz="1400">
                <a:solidFill>
                  <a:srgbClr val="FF0000"/>
                </a:solidFill>
                <a:latin typeface="Meiryo" panose="020B0604030504040204" pitchFamily="34" charset="-128"/>
                <a:ea typeface="Meiryo" panose="020B0604030504040204" pitchFamily="34" charset="-128"/>
              </a:rPr>
              <a:t>％</a:t>
            </a:r>
            <a:endParaRPr lang="en-US" altLang="ja-JP" sz="1400" dirty="0">
              <a:solidFill>
                <a:srgbClr val="FF0000"/>
              </a:solidFill>
              <a:latin typeface="Meiryo" panose="020B0604030504040204" pitchFamily="34" charset="-128"/>
              <a:ea typeface="Meiryo" panose="020B0604030504040204" pitchFamily="34" charset="-128"/>
            </a:endParaRPr>
          </a:p>
          <a:p>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南海トラフ地震防災対策推進基本計画</a:t>
            </a:r>
            <a:endParaRPr lang="en-US" altLang="ja-JP" sz="1200" dirty="0">
              <a:latin typeface="Meiryo" panose="020B0604030504040204" pitchFamily="34" charset="-128"/>
              <a:ea typeface="Meiryo" panose="020B0604030504040204" pitchFamily="34" charset="-128"/>
            </a:endParaRPr>
          </a:p>
          <a:p>
            <a:r>
              <a:rPr lang="ja-JP" altLang="en-US" sz="1200">
                <a:latin typeface="Meiryo" panose="020B0604030504040204" pitchFamily="34" charset="-128"/>
                <a:ea typeface="Meiryo" panose="020B0604030504040204" pitchFamily="34" charset="-128"/>
              </a:rPr>
              <a:t>（平成</a:t>
            </a:r>
            <a:r>
              <a:rPr lang="en-US" altLang="ja-JP" sz="1200" dirty="0">
                <a:latin typeface="Meiryo" panose="020B0604030504040204" pitchFamily="34" charset="-128"/>
                <a:ea typeface="Meiryo" panose="020B0604030504040204" pitchFamily="34" charset="-128"/>
              </a:rPr>
              <a:t>26</a:t>
            </a:r>
            <a:r>
              <a:rPr lang="ja-JP" altLang="en-US" sz="1200">
                <a:latin typeface="Meiryo" panose="020B0604030504040204" pitchFamily="34" charset="-128"/>
                <a:ea typeface="Meiryo" panose="020B0604030504040204" pitchFamily="34" charset="-128"/>
              </a:rPr>
              <a:t>年３月中央防災会議決定）についてフォローアップを実施</a:t>
            </a:r>
            <a:r>
              <a:rPr lang="en-US" altLang="ja-JP" sz="1200" dirty="0">
                <a:latin typeface="Meiryo" panose="020B0604030504040204" pitchFamily="34" charset="-128"/>
                <a:ea typeface="Meiryo" panose="020B0604030504040204" pitchFamily="34" charset="-128"/>
              </a:rPr>
              <a:t>)</a:t>
            </a:r>
          </a:p>
          <a:p>
            <a:r>
              <a:rPr lang="ja-JP" altLang="en-US" sz="1400">
                <a:solidFill>
                  <a:srgbClr val="FF0000"/>
                </a:solidFill>
                <a:latin typeface="Meiryo" panose="020B0604030504040204" pitchFamily="34" charset="-128"/>
                <a:ea typeface="Meiryo" panose="020B0604030504040204" pitchFamily="34" charset="-128"/>
              </a:rPr>
              <a:t>　</a:t>
            </a:r>
            <a:r>
              <a:rPr lang="en-US" altLang="ja-JP" sz="1100" dirty="0">
                <a:latin typeface="Meiryo" panose="020B0604030504040204" pitchFamily="34" charset="-128"/>
                <a:ea typeface="Meiryo" panose="020B0604030504040204" pitchFamily="34" charset="-128"/>
                <a:hlinkClick r:id="rId3"/>
              </a:rPr>
              <a:t>https://www.bousai.go.jp/jishin/nankai/taisaku_wg_02/pdf/wg_02kentojokyo1-11.pdf</a:t>
            </a:r>
            <a:endParaRPr kumimoji="1" lang="en-US" altLang="ja-JP" sz="11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このうちどれだけの企業が、サプライチェーンを被災エリア外に確保しているか？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ＮＨＫスペシャル　南海トラフ巨大地震　第２部</a:t>
            </a:r>
            <a:r>
              <a:rPr kumimoji="1" lang="en-US" altLang="ja-JP" sz="1400" dirty="0">
                <a:latin typeface="Meiryo" panose="020B0604030504040204" pitchFamily="34" charset="-128"/>
                <a:ea typeface="Meiryo" panose="020B0604030504040204" pitchFamily="34" charset="-128"/>
              </a:rPr>
              <a:t>(NHK</a:t>
            </a:r>
            <a:r>
              <a:rPr kumimoji="1" lang="ja-JP" altLang="en-US" sz="1400">
                <a:latin typeface="Meiryo" panose="020B0604030504040204" pitchFamily="34" charset="-128"/>
                <a:ea typeface="Meiryo" panose="020B0604030504040204" pitchFamily="34" charset="-128"/>
              </a:rPr>
              <a:t>オンデマンド　要ログイン</a:t>
            </a:r>
            <a:r>
              <a:rPr kumimoji="1" lang="en-US" altLang="ja-JP" sz="1400" dirty="0">
                <a:latin typeface="Meiryo" panose="020B0604030504040204" pitchFamily="34" charset="-128"/>
                <a:ea typeface="Meiryo" panose="020B0604030504040204" pitchFamily="34" charset="-128"/>
              </a:rPr>
              <a:t>)</a:t>
            </a:r>
          </a:p>
          <a:p>
            <a:r>
              <a:rPr lang="ja-JP" altLang="en-US" sz="1400">
                <a:latin typeface="Meiryo" panose="020B0604030504040204" pitchFamily="34" charset="-128"/>
                <a:ea typeface="Meiryo" panose="020B0604030504040204" pitchFamily="34" charset="-128"/>
              </a:rPr>
              <a:t>大阪府の同業の板金加工会社、新潟の町工場支援団体との例　 （</a:t>
            </a:r>
            <a:r>
              <a:rPr lang="en-US" altLang="ja-JP" sz="1400" dirty="0">
                <a:latin typeface="Meiryo" panose="020B0604030504040204" pitchFamily="34" charset="-128"/>
                <a:ea typeface="Meiryo" panose="020B0604030504040204" pitchFamily="34" charset="-128"/>
              </a:rPr>
              <a:t>0:40:00~</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lang="en-US" altLang="ja-JP" sz="1000" dirty="0">
                <a:latin typeface="Meiryo" panose="020B0604030504040204" pitchFamily="34" charset="-128"/>
                <a:ea typeface="Meiryo" panose="020B0604030504040204" pitchFamily="34" charset="-128"/>
                <a:hlinkClick r:id="rId4"/>
              </a:rPr>
              <a:t>https://www.nhk-ondemand.jp/goods/G2023126398SA000/</a:t>
            </a:r>
            <a:endParaRPr lang="en-US" altLang="ja-JP" sz="10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ＮＨＫスペシャル　シリーズ　体感　首都直下地震　「災害に耐える社会へ」</a:t>
            </a:r>
            <a:endParaRPr lang="en-US" altLang="ja-JP" sz="14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本社移転の可能性　</a:t>
            </a:r>
            <a:r>
              <a:rPr kumimoji="1" lang="en-US" altLang="ja-JP" sz="1400" dirty="0">
                <a:latin typeface="Meiryo" panose="020B0604030504040204" pitchFamily="34" charset="-128"/>
                <a:ea typeface="Meiryo" panose="020B0604030504040204" pitchFamily="34" charset="-128"/>
              </a:rPr>
              <a:t> (NHK</a:t>
            </a:r>
            <a:r>
              <a:rPr kumimoji="1" lang="ja-JP" altLang="en-US" sz="1400">
                <a:latin typeface="Meiryo" panose="020B0604030504040204" pitchFamily="34" charset="-128"/>
                <a:ea typeface="Meiryo" panose="020B0604030504040204" pitchFamily="34" charset="-128"/>
              </a:rPr>
              <a:t>オンデマンド　要ログイン</a:t>
            </a:r>
            <a:r>
              <a:rPr kumimoji="1" lang="en-US" altLang="ja-JP" sz="1400" dirty="0">
                <a:latin typeface="Meiryo" panose="020B0604030504040204" pitchFamily="34" charset="-128"/>
                <a:ea typeface="Meiryo" panose="020B0604030504040204" pitchFamily="34" charset="-128"/>
              </a:rPr>
              <a:t>) </a:t>
            </a:r>
            <a:r>
              <a:rPr lang="ja-JP" altLang="en-US" sz="140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0:39:00~</a:t>
            </a:r>
            <a:r>
              <a:rPr lang="ja-JP" altLang="en-US" sz="1400">
                <a:latin typeface="Meiryo" panose="020B0604030504040204" pitchFamily="34" charset="-128"/>
                <a:ea typeface="Meiryo" panose="020B0604030504040204" pitchFamily="34" charset="-128"/>
              </a:rPr>
              <a:t>）</a:t>
            </a:r>
            <a:endParaRPr lang="en-US" altLang="ja-JP" sz="1400" dirty="0">
              <a:latin typeface="Meiryo" panose="020B0604030504040204" pitchFamily="34" charset="-128"/>
              <a:ea typeface="Meiryo" panose="020B0604030504040204" pitchFamily="34" charset="-128"/>
            </a:endParaRPr>
          </a:p>
          <a:p>
            <a:r>
              <a:rPr lang="en-US" altLang="ja-JP" sz="1000" dirty="0">
                <a:latin typeface="Meiryo" panose="020B0604030504040204" pitchFamily="34" charset="-128"/>
                <a:ea typeface="Meiryo" panose="020B0604030504040204" pitchFamily="34" charset="-128"/>
                <a:hlinkClick r:id="rId5"/>
              </a:rPr>
              <a:t>https://www.nhk-ondemand.jp/goods/G2019103831SA000/</a:t>
            </a:r>
            <a:endParaRPr lang="en-US" altLang="ja-JP" sz="1000" dirty="0">
              <a:latin typeface="Meiryo" panose="020B0604030504040204" pitchFamily="34" charset="-128"/>
              <a:ea typeface="Meiryo" panose="020B0604030504040204" pitchFamily="34" charset="-128"/>
            </a:endParaRPr>
          </a:p>
          <a:p>
            <a:endParaRPr lang="ja-JP" altLang="en-US" sz="1400">
              <a:latin typeface="Meiryo" panose="020B0604030504040204" pitchFamily="34" charset="-128"/>
              <a:ea typeface="Meiryo" panose="020B0604030504040204" pitchFamily="34" charset="-128"/>
            </a:endParaRPr>
          </a:p>
          <a:p>
            <a:endParaRPr lang="en-US" altLang="ja-JP" sz="1000" dirty="0">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669E1F37-A99A-6E3D-A207-513D28A530E4}"/>
              </a:ext>
            </a:extLst>
          </p:cNvPr>
          <p:cNvSpPr txBox="1"/>
          <p:nvPr/>
        </p:nvSpPr>
        <p:spPr>
          <a:xfrm>
            <a:off x="458903" y="1262951"/>
            <a:ext cx="11459735" cy="1354217"/>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仮説</a:t>
            </a:r>
            <a:r>
              <a:rPr kumimoji="1" lang="en-US" altLang="ja-JP" dirty="0">
                <a:latin typeface="Meiryo" panose="020B0604030504040204" pitchFamily="34" charset="-128"/>
                <a:ea typeface="Meiryo" panose="020B0604030504040204" pitchFamily="34" charset="-128"/>
              </a:rPr>
              <a:t>…BCP</a:t>
            </a:r>
            <a:r>
              <a:rPr kumimoji="1" lang="ja-JP" altLang="en-US">
                <a:latin typeface="Meiryo" panose="020B0604030504040204" pitchFamily="34" charset="-128"/>
                <a:ea typeface="Meiryo" panose="020B0604030504040204" pitchFamily="34" charset="-128"/>
              </a:rPr>
              <a:t>に真剣に取り組んでいる企業は、社員、社員の家族のことも考えているはず</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企業にとって遠隔地での</a:t>
            </a:r>
            <a:r>
              <a:rPr kumimoji="1" lang="en-US" altLang="ja-JP" dirty="0">
                <a:latin typeface="Meiryo" panose="020B0604030504040204" pitchFamily="34" charset="-128"/>
                <a:ea typeface="Meiryo" panose="020B0604030504040204" pitchFamily="34" charset="-128"/>
              </a:rPr>
              <a:t>BCP</a:t>
            </a:r>
            <a:r>
              <a:rPr kumimoji="1" lang="ja-JP" altLang="en-US">
                <a:latin typeface="Meiryo" panose="020B0604030504040204" pitchFamily="34" charset="-128"/>
                <a:ea typeface="Meiryo" panose="020B0604030504040204" pitchFamily="34" charset="-128"/>
              </a:rPr>
              <a:t>取り組みとしての誘致（広域に）</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避難者受け入れ経験のある東日本で、震災前でも避難受け入れ、</a:t>
            </a:r>
            <a:r>
              <a:rPr kumimoji="1" lang="ja-JP" altLang="en-US">
                <a:latin typeface="Meiryo" panose="020B0604030504040204" pitchFamily="34" charset="-128"/>
                <a:ea typeface="Meiryo" panose="020B0604030504040204" pitchFamily="34" charset="-128"/>
              </a:rPr>
              <a:t>社員の家族、関係者も含め異動（広範囲に）</a:t>
            </a:r>
          </a:p>
          <a:p>
            <a:r>
              <a:rPr kumimoji="1" lang="en-US" altLang="ja-JP" dirty="0">
                <a:latin typeface="Meiryo" panose="020B0604030504040204" pitchFamily="34" charset="-128"/>
                <a:ea typeface="Meiryo" panose="020B0604030504040204" pitchFamily="34" charset="-128"/>
              </a:rPr>
              <a:t>BCP</a:t>
            </a:r>
            <a:r>
              <a:rPr kumimoji="1" lang="ja-JP" altLang="en-US">
                <a:latin typeface="Meiryo" panose="020B0604030504040204" pitchFamily="34" charset="-128"/>
                <a:ea typeface="Meiryo" panose="020B0604030504040204" pitchFamily="34" charset="-128"/>
              </a:rPr>
              <a:t>策定に取り組んだ企業の事例紹介（高砂電気工業株式会社）</a:t>
            </a:r>
            <a:r>
              <a:rPr kumimoji="1" lang="en-US" altLang="ja-JP" sz="1000" dirty="0">
                <a:latin typeface="Meiryo" panose="020B0604030504040204" pitchFamily="34" charset="-128"/>
                <a:ea typeface="Meiryo" panose="020B0604030504040204" pitchFamily="34" charset="-128"/>
                <a:hlinkClick r:id="rId6"/>
              </a:rPr>
              <a:t>https://www.city.nagoya.jp/jigyou/category/387-1-3-2-0-0-0-0-0-0.html</a:t>
            </a:r>
            <a:endParaRPr kumimoji="1" lang="en-US" altLang="ja-JP" sz="1000" dirty="0">
              <a:latin typeface="Meiryo" panose="020B0604030504040204" pitchFamily="34" charset="-128"/>
              <a:ea typeface="Meiryo" panose="020B0604030504040204" pitchFamily="34" charset="-128"/>
            </a:endParaRPr>
          </a:p>
          <a:p>
            <a:endParaRPr kumimoji="1" lang="ja-JP" altLang="en-US" sz="1000">
              <a:latin typeface="Meiryo" panose="020B0604030504040204" pitchFamily="34" charset="-128"/>
              <a:ea typeface="Meiryo" panose="020B0604030504040204" pitchFamily="34" charset="-128"/>
            </a:endParaRPr>
          </a:p>
        </p:txBody>
      </p:sp>
      <p:sp>
        <p:nvSpPr>
          <p:cNvPr id="22" name="テキスト ボックス 21">
            <a:extLst>
              <a:ext uri="{FF2B5EF4-FFF2-40B4-BE49-F238E27FC236}">
                <a16:creationId xmlns:a16="http://schemas.microsoft.com/office/drawing/2014/main" id="{6B32B396-CCC6-7F25-41E2-9BD433FFCDA3}"/>
              </a:ext>
            </a:extLst>
          </p:cNvPr>
          <p:cNvSpPr txBox="1"/>
          <p:nvPr/>
        </p:nvSpPr>
        <p:spPr>
          <a:xfrm>
            <a:off x="122663" y="6223922"/>
            <a:ext cx="4928839" cy="523220"/>
          </a:xfrm>
          <a:prstGeom prst="rect">
            <a:avLst/>
          </a:prstGeom>
          <a:noFill/>
        </p:spPr>
        <p:txBody>
          <a:bodyPr wrap="square" rtlCol="0">
            <a:spAutoFit/>
          </a:bodyPr>
          <a:lstStyle/>
          <a:p>
            <a:r>
              <a:rPr lang="ja-JP" altLang="en-US" sz="1600" i="0">
                <a:solidFill>
                  <a:srgbClr val="000000"/>
                </a:solidFill>
                <a:effectLst/>
                <a:latin typeface="Meiryo" panose="020B0604030504040204" pitchFamily="34" charset="-128"/>
                <a:ea typeface="Meiryo" panose="020B0604030504040204" pitchFamily="34" charset="-128"/>
              </a:rPr>
              <a:t>震災関連支援施策ガイド</a:t>
            </a:r>
            <a:r>
              <a:rPr lang="en-US" altLang="ja-JP" sz="1600" i="0" dirty="0">
                <a:solidFill>
                  <a:srgbClr val="000000"/>
                </a:solidFill>
                <a:effectLst/>
                <a:latin typeface="Meiryo" panose="020B0604030504040204" pitchFamily="34" charset="-128"/>
                <a:ea typeface="Meiryo" panose="020B0604030504040204" pitchFamily="34" charset="-128"/>
              </a:rPr>
              <a:t>…</a:t>
            </a:r>
            <a:r>
              <a:rPr lang="ja-JP" altLang="en-US" sz="1600" i="0">
                <a:solidFill>
                  <a:srgbClr val="000000"/>
                </a:solidFill>
                <a:effectLst/>
                <a:latin typeface="Meiryo" panose="020B0604030504040204" pitchFamily="34" charset="-128"/>
                <a:ea typeface="Meiryo" panose="020B0604030504040204" pitchFamily="34" charset="-128"/>
              </a:rPr>
              <a:t>国、県からも事前支援を</a:t>
            </a:r>
            <a:endParaRPr lang="en-US" altLang="ja-JP" sz="1600" i="0" dirty="0">
              <a:solidFill>
                <a:srgbClr val="000000"/>
              </a:solidFill>
              <a:effectLst/>
              <a:latin typeface="Meiryo" panose="020B0604030504040204" pitchFamily="34" charset="-128"/>
              <a:ea typeface="Meiryo" panose="020B0604030504040204" pitchFamily="34" charset="-128"/>
            </a:endParaRPr>
          </a:p>
          <a:p>
            <a:r>
              <a:rPr lang="en-US" altLang="ja-JP" sz="1200" i="0" dirty="0">
                <a:solidFill>
                  <a:srgbClr val="000000"/>
                </a:solidFill>
                <a:effectLst/>
                <a:latin typeface="Meiryo" panose="020B0604030504040204" pitchFamily="34" charset="-128"/>
                <a:ea typeface="Meiryo" panose="020B0604030504040204" pitchFamily="34" charset="-128"/>
                <a:hlinkClick r:id="rId7"/>
              </a:rPr>
              <a:t>https://www.joho-iwate.or.jp/s11/ssg11.html</a:t>
            </a:r>
            <a:endParaRPr lang="en-US" altLang="ja-JP" sz="1200" i="0" dirty="0">
              <a:solidFill>
                <a:srgbClr val="000000"/>
              </a:solidFill>
              <a:effectLst/>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6805BAF7-CF7E-66A2-292A-776BCE7DC023}"/>
              </a:ext>
            </a:extLst>
          </p:cNvPr>
          <p:cNvSpPr>
            <a:spLocks noGrp="1"/>
          </p:cNvSpPr>
          <p:nvPr>
            <p:ph type="sldNum" sz="quarter" idx="12"/>
          </p:nvPr>
        </p:nvSpPr>
        <p:spPr/>
        <p:txBody>
          <a:bodyPr/>
          <a:lstStyle/>
          <a:p>
            <a:fld id="{A5409D3D-4D56-DA49-B754-6829C7B96593}" type="slidenum">
              <a:rPr kumimoji="1" lang="ja-JP" altLang="en-US" smtClean="0"/>
              <a:t>13</a:t>
            </a:fld>
            <a:endParaRPr kumimoji="1" lang="ja-JP" altLang="en-US"/>
          </a:p>
        </p:txBody>
      </p:sp>
      <p:grpSp>
        <p:nvGrpSpPr>
          <p:cNvPr id="10" name="グループ化 9">
            <a:extLst>
              <a:ext uri="{FF2B5EF4-FFF2-40B4-BE49-F238E27FC236}">
                <a16:creationId xmlns:a16="http://schemas.microsoft.com/office/drawing/2014/main" id="{E3F1973D-93A1-D679-D0A1-5FCF2540414B}"/>
              </a:ext>
            </a:extLst>
          </p:cNvPr>
          <p:cNvGrpSpPr/>
          <p:nvPr/>
        </p:nvGrpSpPr>
        <p:grpSpPr>
          <a:xfrm>
            <a:off x="8466410" y="2874378"/>
            <a:ext cx="3636382" cy="630801"/>
            <a:chOff x="8499863" y="3111517"/>
            <a:chExt cx="3636382" cy="630801"/>
          </a:xfrm>
        </p:grpSpPr>
        <p:pic>
          <p:nvPicPr>
            <p:cNvPr id="6" name="図 5">
              <a:extLst>
                <a:ext uri="{FF2B5EF4-FFF2-40B4-BE49-F238E27FC236}">
                  <a16:creationId xmlns:a16="http://schemas.microsoft.com/office/drawing/2014/main" id="{FA0959D6-4906-E020-E2F1-47BCC33CA90D}"/>
                </a:ext>
              </a:extLst>
            </p:cNvPr>
            <p:cNvPicPr>
              <a:picLocks noChangeAspect="1"/>
            </p:cNvPicPr>
            <p:nvPr/>
          </p:nvPicPr>
          <p:blipFill>
            <a:blip r:embed="rId8"/>
            <a:stretch>
              <a:fillRect/>
            </a:stretch>
          </p:blipFill>
          <p:spPr>
            <a:xfrm>
              <a:off x="8499863" y="3115681"/>
              <a:ext cx="3636382" cy="626637"/>
            </a:xfrm>
            <a:prstGeom prst="rect">
              <a:avLst/>
            </a:prstGeom>
          </p:spPr>
        </p:pic>
        <p:sp>
          <p:nvSpPr>
            <p:cNvPr id="7" name="テキスト ボックス 6">
              <a:extLst>
                <a:ext uri="{FF2B5EF4-FFF2-40B4-BE49-F238E27FC236}">
                  <a16:creationId xmlns:a16="http://schemas.microsoft.com/office/drawing/2014/main" id="{976F47B7-E5C8-C2BC-2A1D-B66D7B0E2D48}"/>
                </a:ext>
              </a:extLst>
            </p:cNvPr>
            <p:cNvSpPr txBox="1"/>
            <p:nvPr/>
          </p:nvSpPr>
          <p:spPr>
            <a:xfrm>
              <a:off x="9578897" y="3115680"/>
              <a:ext cx="579863" cy="246221"/>
            </a:xfrm>
            <a:prstGeom prst="rect">
              <a:avLst/>
            </a:prstGeom>
            <a:noFill/>
          </p:spPr>
          <p:txBody>
            <a:bodyPr wrap="square" rtlCol="0">
              <a:spAutoFit/>
            </a:bodyPr>
            <a:lstStyle/>
            <a:p>
              <a:r>
                <a:rPr lang="ja-JP" altLang="en-US" sz="1000" b="1">
                  <a:latin typeface="Meiryo" panose="020B0604030504040204" pitchFamily="34" charset="-128"/>
                  <a:ea typeface="Meiryo" panose="020B0604030504040204" pitchFamily="34" charset="-128"/>
                </a:rPr>
                <a:t>策定済</a:t>
              </a:r>
              <a:endParaRPr kumimoji="1" lang="ja-JP" altLang="en-US" sz="1000" b="1">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056E07DF-E35D-47F7-43D7-92D4440010B2}"/>
                </a:ext>
              </a:extLst>
            </p:cNvPr>
            <p:cNvSpPr txBox="1"/>
            <p:nvPr/>
          </p:nvSpPr>
          <p:spPr>
            <a:xfrm>
              <a:off x="10840843" y="3111517"/>
              <a:ext cx="579863" cy="246221"/>
            </a:xfrm>
            <a:prstGeom prst="rect">
              <a:avLst/>
            </a:prstGeom>
            <a:noFill/>
          </p:spPr>
          <p:txBody>
            <a:bodyPr wrap="square" rtlCol="0">
              <a:spAutoFit/>
            </a:bodyPr>
            <a:lstStyle/>
            <a:p>
              <a:r>
                <a:rPr lang="ja-JP" altLang="en-US" sz="1000" b="1">
                  <a:latin typeface="Meiryo" panose="020B0604030504040204" pitchFamily="34" charset="-128"/>
                  <a:ea typeface="Meiryo" panose="020B0604030504040204" pitchFamily="34" charset="-128"/>
                </a:rPr>
                <a:t>策定中</a:t>
              </a:r>
              <a:endParaRPr kumimoji="1" lang="ja-JP" altLang="en-US" sz="1000" b="1">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77F0B14B-D220-FEFA-69BE-2CA7DA85D0C7}"/>
                </a:ext>
              </a:extLst>
            </p:cNvPr>
            <p:cNvSpPr txBox="1"/>
            <p:nvPr/>
          </p:nvSpPr>
          <p:spPr>
            <a:xfrm>
              <a:off x="11338775" y="3117265"/>
              <a:ext cx="579863" cy="246221"/>
            </a:xfrm>
            <a:prstGeom prst="rect">
              <a:avLst/>
            </a:prstGeom>
            <a:noFill/>
          </p:spPr>
          <p:txBody>
            <a:bodyPr wrap="square" rtlCol="0">
              <a:spAutoFit/>
            </a:bodyPr>
            <a:lstStyle/>
            <a:p>
              <a:r>
                <a:rPr lang="ja-JP" altLang="en-US" sz="1000" b="1">
                  <a:latin typeface="Meiryo" panose="020B0604030504040204" pitchFamily="34" charset="-128"/>
                  <a:ea typeface="Meiryo" panose="020B0604030504040204" pitchFamily="34" charset="-128"/>
                </a:rPr>
                <a:t>未策定</a:t>
              </a:r>
              <a:endParaRPr kumimoji="1" lang="ja-JP" altLang="en-US" sz="1000" b="1">
                <a:latin typeface="Meiryo" panose="020B0604030504040204" pitchFamily="34" charset="-128"/>
                <a:ea typeface="Meiryo" panose="020B0604030504040204" pitchFamily="34" charset="-128"/>
              </a:endParaRPr>
            </a:p>
          </p:txBody>
        </p:sp>
      </p:grpSp>
    </p:spTree>
    <p:extLst>
      <p:ext uri="{BB962C8B-B14F-4D97-AF65-F5344CB8AC3E}">
        <p14:creationId xmlns:p14="http://schemas.microsoft.com/office/powerpoint/2010/main" val="2235305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a:xfrm>
            <a:off x="838199" y="365125"/>
            <a:ext cx="11277601" cy="1325563"/>
          </a:xfrm>
        </p:spPr>
        <p:txBody>
          <a:bodyPr>
            <a:normAutofit/>
          </a:bodyPr>
          <a:lstStyle/>
          <a:p>
            <a:r>
              <a:rPr kumimoji="1" lang="ja-JP" altLang="en-US" sz="4000">
                <a:latin typeface="Meiryo" panose="020B0604030504040204" pitchFamily="34" charset="-128"/>
                <a:ea typeface="Meiryo" panose="020B0604030504040204" pitchFamily="34" charset="-128"/>
              </a:rPr>
              <a:t>企業の防災対策・事業継続強化に向けて</a:t>
            </a:r>
          </a:p>
        </p:txBody>
      </p:sp>
      <p:sp>
        <p:nvSpPr>
          <p:cNvPr id="21" name="テキスト ボックス 20">
            <a:extLst>
              <a:ext uri="{FF2B5EF4-FFF2-40B4-BE49-F238E27FC236}">
                <a16:creationId xmlns:a16="http://schemas.microsoft.com/office/drawing/2014/main" id="{669E1F37-A99A-6E3D-A207-513D28A530E4}"/>
              </a:ext>
            </a:extLst>
          </p:cNvPr>
          <p:cNvSpPr txBox="1"/>
          <p:nvPr/>
        </p:nvSpPr>
        <p:spPr>
          <a:xfrm>
            <a:off x="838199" y="1318036"/>
            <a:ext cx="8663063" cy="1046440"/>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～切迫する大規模地震を乗り越えるために～</a:t>
            </a:r>
            <a:endParaRPr kumimoji="1" lang="en-US" altLang="ja-JP" dirty="0">
              <a:latin typeface="Meiryo" panose="020B0604030504040204" pitchFamily="34" charset="-128"/>
              <a:ea typeface="Meiryo" panose="020B0604030504040204" pitchFamily="34" charset="-128"/>
            </a:endParaRPr>
          </a:p>
          <a:p>
            <a:r>
              <a:rPr kumimoji="1" lang="ja-JP" altLang="en-US" sz="1600">
                <a:latin typeface="Meiryo" panose="020B0604030504040204" pitchFamily="34" charset="-128"/>
                <a:ea typeface="Meiryo" panose="020B0604030504040204" pitchFamily="34" charset="-128"/>
              </a:rPr>
              <a:t>企業防災のページ</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内閣府防災担当</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より</a:t>
            </a:r>
            <a:endParaRPr kumimoji="1" lang="en-US" altLang="ja-JP" sz="1600" dirty="0">
              <a:latin typeface="Meiryo" panose="020B0604030504040204" pitchFamily="34" charset="-128"/>
              <a:ea typeface="Meiryo" panose="020B0604030504040204" pitchFamily="34" charset="-128"/>
            </a:endParaRPr>
          </a:p>
          <a:p>
            <a:r>
              <a:rPr lang="en-US" altLang="ja-JP" sz="1600" dirty="0">
                <a:latin typeface="Meiryo" panose="020B0604030504040204" pitchFamily="34" charset="-128"/>
                <a:ea typeface="Meiryo" panose="020B0604030504040204" pitchFamily="34" charset="-128"/>
              </a:rPr>
              <a:t>3</a:t>
            </a:r>
            <a:r>
              <a:rPr kumimoji="1" lang="ja-JP" altLang="en-US" sz="1600">
                <a:latin typeface="Meiryo" panose="020B0604030504040204" pitchFamily="34" charset="-128"/>
                <a:ea typeface="Meiryo" panose="020B0604030504040204" pitchFamily="34" charset="-128"/>
              </a:rPr>
              <a:t>ページ目「事業継続」に向け取り組みましょう！～サプライチェーンを守る～　</a:t>
            </a:r>
            <a:r>
              <a:rPr kumimoji="1" lang="en-US" altLang="ja-JP" sz="1200" dirty="0">
                <a:latin typeface="Meiryo" panose="020B0604030504040204" pitchFamily="34" charset="-128"/>
                <a:ea typeface="Meiryo" panose="020B0604030504040204" pitchFamily="34" charset="-128"/>
                <a:hlinkClick r:id="rId2"/>
              </a:rPr>
              <a:t>https://www.bousai.go.jp/kyoiku/kigyou/pdf/pamphlet_231212.pdf</a:t>
            </a:r>
            <a:endParaRPr kumimoji="1" lang="en-US" altLang="ja-JP" sz="1200" dirty="0">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6805BAF7-CF7E-66A2-292A-776BCE7DC023}"/>
              </a:ext>
            </a:extLst>
          </p:cNvPr>
          <p:cNvSpPr>
            <a:spLocks noGrp="1"/>
          </p:cNvSpPr>
          <p:nvPr>
            <p:ph type="sldNum" sz="quarter" idx="12"/>
          </p:nvPr>
        </p:nvSpPr>
        <p:spPr/>
        <p:txBody>
          <a:bodyPr/>
          <a:lstStyle/>
          <a:p>
            <a:fld id="{A5409D3D-4D56-DA49-B754-6829C7B96593}" type="slidenum">
              <a:rPr kumimoji="1" lang="ja-JP" altLang="en-US" smtClean="0"/>
              <a:t>14</a:t>
            </a:fld>
            <a:endParaRPr kumimoji="1" lang="ja-JP" altLang="en-US"/>
          </a:p>
        </p:txBody>
      </p:sp>
      <p:pic>
        <p:nvPicPr>
          <p:cNvPr id="15" name="図 14">
            <a:extLst>
              <a:ext uri="{FF2B5EF4-FFF2-40B4-BE49-F238E27FC236}">
                <a16:creationId xmlns:a16="http://schemas.microsoft.com/office/drawing/2014/main" id="{EF8EE94B-163F-BA83-7F00-585CE0C69BF0}"/>
              </a:ext>
            </a:extLst>
          </p:cNvPr>
          <p:cNvPicPr>
            <a:picLocks noChangeAspect="1"/>
          </p:cNvPicPr>
          <p:nvPr/>
        </p:nvPicPr>
        <p:blipFill>
          <a:blip r:embed="rId3"/>
          <a:stretch>
            <a:fillRect/>
          </a:stretch>
        </p:blipFill>
        <p:spPr>
          <a:xfrm>
            <a:off x="623371" y="2397531"/>
            <a:ext cx="5535058" cy="4323710"/>
          </a:xfrm>
          <a:prstGeom prst="rect">
            <a:avLst/>
          </a:prstGeom>
        </p:spPr>
      </p:pic>
      <p:pic>
        <p:nvPicPr>
          <p:cNvPr id="16" name="図 15">
            <a:extLst>
              <a:ext uri="{FF2B5EF4-FFF2-40B4-BE49-F238E27FC236}">
                <a16:creationId xmlns:a16="http://schemas.microsoft.com/office/drawing/2014/main" id="{283D0881-FF7F-C288-23FA-16FF67A18A9D}"/>
              </a:ext>
            </a:extLst>
          </p:cNvPr>
          <p:cNvPicPr>
            <a:picLocks noChangeAspect="1"/>
          </p:cNvPicPr>
          <p:nvPr/>
        </p:nvPicPr>
        <p:blipFill>
          <a:blip r:embed="rId4"/>
          <a:stretch>
            <a:fillRect/>
          </a:stretch>
        </p:blipFill>
        <p:spPr>
          <a:xfrm>
            <a:off x="6350922" y="3317387"/>
            <a:ext cx="5669397" cy="2915947"/>
          </a:xfrm>
          <a:prstGeom prst="rect">
            <a:avLst/>
          </a:prstGeom>
        </p:spPr>
      </p:pic>
    </p:spTree>
    <p:extLst>
      <p:ext uri="{BB962C8B-B14F-4D97-AF65-F5344CB8AC3E}">
        <p14:creationId xmlns:p14="http://schemas.microsoft.com/office/powerpoint/2010/main" val="1179146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a:xfrm>
            <a:off x="838199" y="365125"/>
            <a:ext cx="11277601" cy="1325563"/>
          </a:xfrm>
        </p:spPr>
        <p:txBody>
          <a:bodyPr>
            <a:normAutofit/>
          </a:bodyPr>
          <a:lstStyle/>
          <a:p>
            <a:r>
              <a:rPr kumimoji="1" lang="ja-JP" altLang="en-US" sz="4000">
                <a:latin typeface="Meiryo" panose="020B0604030504040204" pitchFamily="34" charset="-128"/>
                <a:ea typeface="Meiryo" panose="020B0604030504040204" pitchFamily="34" charset="-128"/>
              </a:rPr>
              <a:t>企業の防災対策・事業継続強化に向けて</a:t>
            </a:r>
          </a:p>
        </p:txBody>
      </p:sp>
      <p:sp>
        <p:nvSpPr>
          <p:cNvPr id="21" name="テキスト ボックス 20">
            <a:extLst>
              <a:ext uri="{FF2B5EF4-FFF2-40B4-BE49-F238E27FC236}">
                <a16:creationId xmlns:a16="http://schemas.microsoft.com/office/drawing/2014/main" id="{669E1F37-A99A-6E3D-A207-513D28A530E4}"/>
              </a:ext>
            </a:extLst>
          </p:cNvPr>
          <p:cNvSpPr txBox="1"/>
          <p:nvPr/>
        </p:nvSpPr>
        <p:spPr>
          <a:xfrm>
            <a:off x="838199" y="1318036"/>
            <a:ext cx="8663063" cy="1046440"/>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～切迫する大規模地震を乗り越えるために～</a:t>
            </a:r>
            <a:endParaRPr kumimoji="1" lang="en-US" altLang="ja-JP" dirty="0">
              <a:latin typeface="Meiryo" panose="020B0604030504040204" pitchFamily="34" charset="-128"/>
              <a:ea typeface="Meiryo" panose="020B0604030504040204" pitchFamily="34" charset="-128"/>
            </a:endParaRPr>
          </a:p>
          <a:p>
            <a:r>
              <a:rPr kumimoji="1" lang="ja-JP" altLang="en-US" sz="1600">
                <a:latin typeface="Meiryo" panose="020B0604030504040204" pitchFamily="34" charset="-128"/>
                <a:ea typeface="Meiryo" panose="020B0604030504040204" pitchFamily="34" charset="-128"/>
              </a:rPr>
              <a:t>企業防災のページ</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内閣府防災担当</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より</a:t>
            </a:r>
            <a:endParaRPr kumimoji="1" lang="en-US" altLang="ja-JP" sz="1600" dirty="0">
              <a:latin typeface="Meiryo" panose="020B0604030504040204" pitchFamily="34" charset="-128"/>
              <a:ea typeface="Meiryo" panose="020B0604030504040204" pitchFamily="34" charset="-128"/>
            </a:endParaRPr>
          </a:p>
          <a:p>
            <a:r>
              <a:rPr kumimoji="1" lang="en-US" altLang="ja-JP" sz="1600" dirty="0">
                <a:latin typeface="Meiryo" panose="020B0604030504040204" pitchFamily="34" charset="-128"/>
                <a:ea typeface="Meiryo" panose="020B0604030504040204" pitchFamily="34" charset="-128"/>
              </a:rPr>
              <a:t>4</a:t>
            </a:r>
            <a:r>
              <a:rPr kumimoji="1" lang="ja-JP" altLang="en-US" sz="1600">
                <a:latin typeface="Meiryo" panose="020B0604030504040204" pitchFamily="34" charset="-128"/>
                <a:ea typeface="Meiryo" panose="020B0604030504040204" pitchFamily="34" charset="-128"/>
              </a:rPr>
              <a:t>ページ目（参考）サプライチェーン対策の事例～サプライチェーンを守る～　</a:t>
            </a:r>
            <a:r>
              <a:rPr kumimoji="1" lang="en-US" altLang="ja-JP" sz="1200" dirty="0">
                <a:latin typeface="Meiryo" panose="020B0604030504040204" pitchFamily="34" charset="-128"/>
                <a:ea typeface="Meiryo" panose="020B0604030504040204" pitchFamily="34" charset="-128"/>
                <a:hlinkClick r:id="rId2"/>
              </a:rPr>
              <a:t>https://www.bousai.go.jp/kyoiku/kigyou/pdf/pamphlet_231212.pdf</a:t>
            </a:r>
            <a:endParaRPr kumimoji="1" lang="en-US" altLang="ja-JP" sz="1200" dirty="0">
              <a:latin typeface="Meiryo" panose="020B0604030504040204" pitchFamily="34" charset="-128"/>
              <a:ea typeface="Meiryo" panose="020B0604030504040204" pitchFamily="34" charset="-128"/>
            </a:endParaRPr>
          </a:p>
        </p:txBody>
      </p:sp>
      <p:sp>
        <p:nvSpPr>
          <p:cNvPr id="3" name="スライド番号プレースホルダー 2">
            <a:extLst>
              <a:ext uri="{FF2B5EF4-FFF2-40B4-BE49-F238E27FC236}">
                <a16:creationId xmlns:a16="http://schemas.microsoft.com/office/drawing/2014/main" id="{6805BAF7-CF7E-66A2-292A-776BCE7DC023}"/>
              </a:ext>
            </a:extLst>
          </p:cNvPr>
          <p:cNvSpPr>
            <a:spLocks noGrp="1"/>
          </p:cNvSpPr>
          <p:nvPr>
            <p:ph type="sldNum" sz="quarter" idx="12"/>
          </p:nvPr>
        </p:nvSpPr>
        <p:spPr/>
        <p:txBody>
          <a:bodyPr/>
          <a:lstStyle/>
          <a:p>
            <a:fld id="{A5409D3D-4D56-DA49-B754-6829C7B96593}" type="slidenum">
              <a:rPr kumimoji="1" lang="ja-JP" altLang="en-US" smtClean="0"/>
              <a:t>15</a:t>
            </a:fld>
            <a:endParaRPr kumimoji="1" lang="ja-JP" altLang="en-US"/>
          </a:p>
        </p:txBody>
      </p:sp>
      <p:pic>
        <p:nvPicPr>
          <p:cNvPr id="11" name="図 10">
            <a:extLst>
              <a:ext uri="{FF2B5EF4-FFF2-40B4-BE49-F238E27FC236}">
                <a16:creationId xmlns:a16="http://schemas.microsoft.com/office/drawing/2014/main" id="{C7285786-F5E3-40F1-6CDB-D53B0BE1F329}"/>
              </a:ext>
            </a:extLst>
          </p:cNvPr>
          <p:cNvPicPr>
            <a:picLocks noChangeAspect="1"/>
          </p:cNvPicPr>
          <p:nvPr/>
        </p:nvPicPr>
        <p:blipFill>
          <a:blip r:embed="rId3"/>
          <a:stretch>
            <a:fillRect/>
          </a:stretch>
        </p:blipFill>
        <p:spPr>
          <a:xfrm>
            <a:off x="336932" y="2362922"/>
            <a:ext cx="5759068" cy="3662527"/>
          </a:xfrm>
          <a:prstGeom prst="rect">
            <a:avLst/>
          </a:prstGeom>
        </p:spPr>
      </p:pic>
      <p:pic>
        <p:nvPicPr>
          <p:cNvPr id="12" name="図 11">
            <a:extLst>
              <a:ext uri="{FF2B5EF4-FFF2-40B4-BE49-F238E27FC236}">
                <a16:creationId xmlns:a16="http://schemas.microsoft.com/office/drawing/2014/main" id="{6BA55B6A-BA5B-F4B8-50CE-3F39E67A6E45}"/>
              </a:ext>
            </a:extLst>
          </p:cNvPr>
          <p:cNvPicPr>
            <a:picLocks noChangeAspect="1"/>
          </p:cNvPicPr>
          <p:nvPr/>
        </p:nvPicPr>
        <p:blipFill>
          <a:blip r:embed="rId4"/>
          <a:stretch>
            <a:fillRect/>
          </a:stretch>
        </p:blipFill>
        <p:spPr>
          <a:xfrm>
            <a:off x="6180461" y="2688323"/>
            <a:ext cx="5652571" cy="3630169"/>
          </a:xfrm>
          <a:prstGeom prst="rect">
            <a:avLst/>
          </a:prstGeom>
        </p:spPr>
      </p:pic>
    </p:spTree>
    <p:extLst>
      <p:ext uri="{BB962C8B-B14F-4D97-AF65-F5344CB8AC3E}">
        <p14:creationId xmlns:p14="http://schemas.microsoft.com/office/powerpoint/2010/main" val="2736152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rmAutofit/>
          </a:bodyPr>
          <a:lstStyle/>
          <a:p>
            <a:r>
              <a:rPr kumimoji="1" lang="ja-JP" altLang="en-US" sz="4000">
                <a:latin typeface="Meiryo" panose="020B0604030504040204" pitchFamily="34" charset="-128"/>
                <a:ea typeface="Meiryo" panose="020B0604030504040204" pitchFamily="34" charset="-128"/>
              </a:rPr>
              <a:t>企業誘致</a:t>
            </a:r>
            <a:r>
              <a:rPr lang="ja-JP" altLang="en-US" sz="4000">
                <a:latin typeface="Meiryo" panose="020B0604030504040204" pitchFamily="34" charset="-128"/>
                <a:ea typeface="Meiryo" panose="020B0604030504040204" pitchFamily="34" charset="-128"/>
              </a:rPr>
              <a:t>からの</a:t>
            </a:r>
            <a:r>
              <a:rPr lang="en-US" altLang="ja-JP" sz="4000" dirty="0">
                <a:latin typeface="Meiryo" panose="020B0604030504040204" pitchFamily="34" charset="-128"/>
                <a:ea typeface="Meiryo" panose="020B0604030504040204" pitchFamily="34" charset="-128"/>
              </a:rPr>
              <a:t>…</a:t>
            </a:r>
            <a:r>
              <a:rPr kumimoji="1" lang="ja-JP" altLang="en-US" sz="4000">
                <a:latin typeface="Meiryo" panose="020B0604030504040204" pitchFamily="34" charset="-128"/>
                <a:ea typeface="Meiryo" panose="020B0604030504040204" pitchFamily="34" charset="-128"/>
              </a:rPr>
              <a:t>遠隔地</a:t>
            </a:r>
            <a:r>
              <a:rPr kumimoji="1" lang="en-US" altLang="ja-JP" sz="4000" dirty="0">
                <a:latin typeface="Meiryo" panose="020B0604030504040204" pitchFamily="34" charset="-128"/>
                <a:ea typeface="Meiryo" panose="020B0604030504040204" pitchFamily="34" charset="-128"/>
              </a:rPr>
              <a:t>BCP</a:t>
            </a:r>
            <a:r>
              <a:rPr kumimoji="1" lang="ja-JP" altLang="en-US" sz="4000">
                <a:latin typeface="Meiryo" panose="020B0604030504040204" pitchFamily="34" charset="-128"/>
                <a:ea typeface="Meiryo" panose="020B0604030504040204" pitchFamily="34" charset="-128"/>
              </a:rPr>
              <a:t>、リスク移転</a:t>
            </a:r>
          </a:p>
        </p:txBody>
      </p:sp>
      <p:pic>
        <p:nvPicPr>
          <p:cNvPr id="3" name="図 2">
            <a:extLst>
              <a:ext uri="{FF2B5EF4-FFF2-40B4-BE49-F238E27FC236}">
                <a16:creationId xmlns:a16="http://schemas.microsoft.com/office/drawing/2014/main" id="{B7B14308-AA16-124C-8955-02F17A83627F}"/>
              </a:ext>
            </a:extLst>
          </p:cNvPr>
          <p:cNvPicPr>
            <a:picLocks noChangeAspect="1"/>
          </p:cNvPicPr>
          <p:nvPr/>
        </p:nvPicPr>
        <p:blipFill>
          <a:blip r:embed="rId2"/>
          <a:stretch>
            <a:fillRect/>
          </a:stretch>
        </p:blipFill>
        <p:spPr>
          <a:xfrm>
            <a:off x="410577" y="1408145"/>
            <a:ext cx="4855145" cy="4846350"/>
          </a:xfrm>
          <a:prstGeom prst="rect">
            <a:avLst/>
          </a:prstGeom>
        </p:spPr>
      </p:pic>
      <p:sp>
        <p:nvSpPr>
          <p:cNvPr id="4" name="テキスト ボックス 3">
            <a:extLst>
              <a:ext uri="{FF2B5EF4-FFF2-40B4-BE49-F238E27FC236}">
                <a16:creationId xmlns:a16="http://schemas.microsoft.com/office/drawing/2014/main" id="{2F89A538-E522-E5A5-7F25-3CDDAC22AC90}"/>
              </a:ext>
            </a:extLst>
          </p:cNvPr>
          <p:cNvSpPr txBox="1"/>
          <p:nvPr/>
        </p:nvSpPr>
        <p:spPr>
          <a:xfrm>
            <a:off x="5265722" y="1635476"/>
            <a:ext cx="6824678" cy="5016758"/>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愛知県名古屋市の従業員</a:t>
            </a:r>
            <a:r>
              <a:rPr kumimoji="1" lang="en-US" altLang="ja-JP" dirty="0">
                <a:latin typeface="Meiryo" panose="020B0604030504040204" pitchFamily="34" charset="-128"/>
                <a:ea typeface="Meiryo" panose="020B0604030504040204" pitchFamily="34" charset="-128"/>
              </a:rPr>
              <a:t>100~200</a:t>
            </a:r>
            <a:r>
              <a:rPr kumimoji="1" lang="ja-JP" altLang="en-US">
                <a:latin typeface="Meiryo" panose="020B0604030504040204" pitchFamily="34" charset="-128"/>
                <a:ea typeface="Meiryo" panose="020B0604030504040204" pitchFamily="34" charset="-128"/>
              </a:rPr>
              <a:t>名の中小企業をターゲット</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東海地震、南海地震での被災エリア外に別拠点</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地震発生時も遠隔地</a:t>
            </a:r>
            <a:r>
              <a:rPr lang="en-US" altLang="ja-JP" dirty="0">
                <a:latin typeface="Meiryo" panose="020B0604030504040204" pitchFamily="34" charset="-128"/>
                <a:ea typeface="Meiryo" panose="020B0604030504040204" pitchFamily="34" charset="-128"/>
              </a:rPr>
              <a:t>BCP</a:t>
            </a:r>
            <a:r>
              <a:rPr lang="ja-JP" altLang="en-US">
                <a:latin typeface="Meiryo" panose="020B0604030504040204" pitchFamily="34" charset="-128"/>
                <a:ea typeface="Meiryo" panose="020B0604030504040204" pitchFamily="34" charset="-128"/>
              </a:rPr>
              <a:t>でスムーズな業務継続可能＆</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緊急避難が困難な家族を持つ社員に優しい事前の人事配置</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企業単体だけでなく</a:t>
            </a:r>
            <a:r>
              <a:rPr kumimoji="1" lang="ja-JP" altLang="en-US">
                <a:latin typeface="Meiryo" panose="020B0604030504040204" pitchFamily="34" charset="-128"/>
                <a:ea typeface="Meiryo" panose="020B0604030504040204" pitchFamily="34" charset="-128"/>
              </a:rPr>
              <a:t>愛知県</a:t>
            </a:r>
            <a:r>
              <a:rPr lang="ja-JP" altLang="en-US">
                <a:latin typeface="Meiryo" panose="020B0604030504040204" pitchFamily="34" charset="-128"/>
                <a:ea typeface="Meiryo" panose="020B0604030504040204" pitchFamily="34" charset="-128"/>
              </a:rPr>
              <a:t>、</a:t>
            </a:r>
            <a:r>
              <a:rPr kumimoji="1" lang="ja-JP" altLang="en-US">
                <a:latin typeface="Meiryo" panose="020B0604030504040204" pitchFamily="34" charset="-128"/>
                <a:ea typeface="Meiryo" panose="020B0604030504040204" pitchFamily="34" charset="-128"/>
              </a:rPr>
              <a:t>名古屋市</a:t>
            </a:r>
            <a:r>
              <a:rPr lang="ja-JP" altLang="en-US">
                <a:latin typeface="Meiryo" panose="020B0604030504040204" pitchFamily="34" charset="-128"/>
                <a:ea typeface="Meiryo" panose="020B0604030504040204" pitchFamily="34" charset="-128"/>
              </a:rPr>
              <a:t>の同業種での連携で</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事業継続のための組織を連携で作り、そことの提携</a:t>
            </a:r>
            <a:endParaRPr lang="en-US" altLang="ja-JP" dirty="0">
              <a:latin typeface="Meiryo" panose="020B0604030504040204" pitchFamily="34" charset="-128"/>
              <a:ea typeface="Meiryo" panose="020B0604030504040204" pitchFamily="34" charset="-128"/>
            </a:endParaRPr>
          </a:p>
          <a:p>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株式会社イノベーションラボ岩手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盛岡広域</a:t>
            </a:r>
            <a:r>
              <a:rPr lang="en-US" altLang="ja-JP" dirty="0">
                <a:latin typeface="Meiryo" panose="020B0604030504040204" pitchFamily="34" charset="-128"/>
                <a:ea typeface="Meiryo" panose="020B0604030504040204" pitchFamily="34" charset="-128"/>
              </a:rPr>
              <a:t>8</a:t>
            </a:r>
            <a:r>
              <a:rPr lang="ja-JP" altLang="en-US">
                <a:latin typeface="Meiryo" panose="020B0604030504040204" pitchFamily="34" charset="-128"/>
                <a:ea typeface="Meiryo" panose="020B0604030504040204" pitchFamily="34" charset="-128"/>
              </a:rPr>
              <a:t>市町村の若手役場職員、県庁若手職員</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ふるさといわて創造協議会の若者有志が、協力</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名古屋でのカウンターパートに交渉</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岩手県工業技術センターも活用</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岩手県のものづくり産業振興政策をすすめて</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いわて医療機器事業化研究会の会員企業ガイドブック等を活用し</a:t>
            </a:r>
            <a:endParaRPr kumimoji="1" lang="en-US" altLang="ja-JP" dirty="0">
              <a:latin typeface="Meiryo" panose="020B0604030504040204" pitchFamily="34" charset="-128"/>
              <a:ea typeface="Meiryo" panose="020B0604030504040204" pitchFamily="34" charset="-128"/>
            </a:endParaRPr>
          </a:p>
          <a:p>
            <a:r>
              <a:rPr lang="en-US" altLang="ja-JP" sz="1400" dirty="0">
                <a:latin typeface="Meiryo" panose="020B0604030504040204" pitchFamily="34" charset="-128"/>
                <a:ea typeface="Meiryo" panose="020B0604030504040204" pitchFamily="34" charset="-128"/>
                <a:hlinkClick r:id="rId3"/>
              </a:rPr>
              <a:t>https://www.joho-iwate.or.jp/iwate-iryo/guidebook/</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サプライチェーンのデータベース、マッチングも</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災害時の業務提携</a:t>
            </a:r>
            <a:endParaRPr kumimoji="1" lang="en-US" altLang="ja-JP"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61ADFA78-0F72-1B08-02BD-4596BDAAF966}"/>
              </a:ext>
            </a:extLst>
          </p:cNvPr>
          <p:cNvSpPr txBox="1"/>
          <p:nvPr/>
        </p:nvSpPr>
        <p:spPr>
          <a:xfrm>
            <a:off x="495300" y="6273800"/>
            <a:ext cx="5105400" cy="430887"/>
          </a:xfrm>
          <a:prstGeom prst="rect">
            <a:avLst/>
          </a:prstGeom>
          <a:noFill/>
        </p:spPr>
        <p:txBody>
          <a:bodyPr wrap="square" rtlCol="0">
            <a:spAutoFit/>
          </a:bodyPr>
          <a:lstStyle/>
          <a:p>
            <a:r>
              <a:rPr kumimoji="1" lang="en-US" altLang="ja-JP" sz="1100" dirty="0">
                <a:latin typeface="Meiryo" panose="020B0604030504040204" pitchFamily="34" charset="-128"/>
                <a:ea typeface="Meiryo" panose="020B0604030504040204" pitchFamily="34" charset="-128"/>
                <a:hlinkClick r:id="rId4"/>
              </a:rPr>
              <a:t>https://www2.pref.iwate.jp/~ritti/follow-up/mono-dukuri.html</a:t>
            </a:r>
            <a:endParaRPr kumimoji="1" lang="en-US" altLang="ja-JP" sz="1100" dirty="0">
              <a:latin typeface="Meiryo" panose="020B0604030504040204" pitchFamily="34" charset="-128"/>
              <a:ea typeface="Meiryo" panose="020B0604030504040204" pitchFamily="34" charset="-128"/>
            </a:endParaRPr>
          </a:p>
          <a:p>
            <a:endParaRPr kumimoji="1" lang="ja-JP" altLang="en-US" sz="1100">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96096057-ECF0-A50B-2E43-590D5EC5714A}"/>
              </a:ext>
            </a:extLst>
          </p:cNvPr>
          <p:cNvSpPr>
            <a:spLocks noGrp="1"/>
          </p:cNvSpPr>
          <p:nvPr>
            <p:ph type="sldNum" sz="quarter" idx="12"/>
          </p:nvPr>
        </p:nvSpPr>
        <p:spPr/>
        <p:txBody>
          <a:bodyPr/>
          <a:lstStyle/>
          <a:p>
            <a:fld id="{A5409D3D-4D56-DA49-B754-6829C7B96593}" type="slidenum">
              <a:rPr kumimoji="1" lang="ja-JP" altLang="en-US" smtClean="0"/>
              <a:t>16</a:t>
            </a:fld>
            <a:endParaRPr kumimoji="1" lang="ja-JP" altLang="en-US"/>
          </a:p>
        </p:txBody>
      </p:sp>
    </p:spTree>
    <p:extLst>
      <p:ext uri="{BB962C8B-B14F-4D97-AF65-F5344CB8AC3E}">
        <p14:creationId xmlns:p14="http://schemas.microsoft.com/office/powerpoint/2010/main" val="2576056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rmAutofit/>
          </a:bodyPr>
          <a:lstStyle/>
          <a:p>
            <a:r>
              <a:rPr kumimoji="1" lang="ja-JP" altLang="en-US" sz="4000">
                <a:latin typeface="Meiryo" panose="020B0604030504040204" pitchFamily="34" charset="-128"/>
                <a:ea typeface="Meiryo" panose="020B0604030504040204" pitchFamily="34" charset="-128"/>
              </a:rPr>
              <a:t>企業誘致</a:t>
            </a:r>
            <a:r>
              <a:rPr lang="ja-JP" altLang="en-US" sz="4000">
                <a:latin typeface="Meiryo" panose="020B0604030504040204" pitchFamily="34" charset="-128"/>
                <a:ea typeface="Meiryo" panose="020B0604030504040204" pitchFamily="34" charset="-128"/>
              </a:rPr>
              <a:t>からの</a:t>
            </a:r>
            <a:r>
              <a:rPr lang="en-US" altLang="ja-JP" sz="4000" dirty="0">
                <a:latin typeface="Meiryo" panose="020B0604030504040204" pitchFamily="34" charset="-128"/>
                <a:ea typeface="Meiryo" panose="020B0604030504040204" pitchFamily="34" charset="-128"/>
              </a:rPr>
              <a:t>…</a:t>
            </a:r>
            <a:r>
              <a:rPr lang="ja-JP" altLang="en-US" sz="4000">
                <a:latin typeface="Meiryo" panose="020B0604030504040204" pitchFamily="34" charset="-128"/>
                <a:ea typeface="Meiryo" panose="020B0604030504040204" pitchFamily="34" charset="-128"/>
              </a:rPr>
              <a:t>迅速な</a:t>
            </a:r>
            <a:r>
              <a:rPr kumimoji="1" lang="ja-JP" altLang="en-US" sz="4000">
                <a:latin typeface="Meiryo" panose="020B0604030504040204" pitchFamily="34" charset="-128"/>
                <a:ea typeface="Meiryo" panose="020B0604030504040204" pitchFamily="34" charset="-128"/>
              </a:rPr>
              <a:t>復興支援</a:t>
            </a:r>
          </a:p>
        </p:txBody>
      </p:sp>
      <p:sp>
        <p:nvSpPr>
          <p:cNvPr id="4" name="テキスト ボックス 3">
            <a:extLst>
              <a:ext uri="{FF2B5EF4-FFF2-40B4-BE49-F238E27FC236}">
                <a16:creationId xmlns:a16="http://schemas.microsoft.com/office/drawing/2014/main" id="{2F89A538-E522-E5A5-7F25-3CDDAC22AC90}"/>
              </a:ext>
            </a:extLst>
          </p:cNvPr>
          <p:cNvSpPr txBox="1"/>
          <p:nvPr/>
        </p:nvSpPr>
        <p:spPr>
          <a:xfrm>
            <a:off x="5132483" y="1663654"/>
            <a:ext cx="6426199" cy="4524315"/>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盛岡広域</a:t>
            </a:r>
            <a:r>
              <a:rPr lang="en-US" altLang="ja-JP" dirty="0">
                <a:latin typeface="Meiryo" panose="020B0604030504040204" pitchFamily="34" charset="-128"/>
                <a:ea typeface="Meiryo" panose="020B0604030504040204" pitchFamily="34" charset="-128"/>
              </a:rPr>
              <a:t>8</a:t>
            </a:r>
            <a:r>
              <a:rPr lang="ja-JP" altLang="en-US">
                <a:latin typeface="Meiryo" panose="020B0604030504040204" pitchFamily="34" charset="-128"/>
                <a:ea typeface="Meiryo" panose="020B0604030504040204" pitchFamily="34" charset="-128"/>
              </a:rPr>
              <a:t>市町村長によるメッセージ「がんばろう！岩手─想いはひとつ、元気な盛岡広域</a:t>
            </a:r>
            <a:r>
              <a:rPr lang="en-US" altLang="ja-JP" dirty="0">
                <a:latin typeface="Meiryo" panose="020B0604030504040204" pitchFamily="34" charset="-128"/>
                <a:ea typeface="Meiryo" panose="020B0604030504040204" pitchFamily="34" charset="-128"/>
              </a:rPr>
              <a:t>8</a:t>
            </a:r>
            <a:r>
              <a:rPr lang="ja-JP" altLang="en-US">
                <a:latin typeface="Meiryo" panose="020B0604030504040204" pitchFamily="34" charset="-128"/>
                <a:ea typeface="Meiryo" panose="020B0604030504040204" pitchFamily="34" charset="-128"/>
              </a:rPr>
              <a:t>市町村─」改め</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「がんばろう！日本ー想いはひとつ、元気な岩手東北ー」</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13</a:t>
            </a:r>
            <a:r>
              <a:rPr lang="ja-JP" altLang="en-US">
                <a:latin typeface="Meiryo" panose="020B0604030504040204" pitchFamily="34" charset="-128"/>
                <a:ea typeface="Meiryo" panose="020B0604030504040204" pitchFamily="34" charset="-128"/>
              </a:rPr>
              <a:t>年間の知見を生かし、</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この時の思いを日本に広げ、被災に対しできるところは早急に先手を打って対応していく。</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solidFill>
                  <a:srgbClr val="001D35"/>
                </a:solidFill>
                <a:latin typeface="Meiryo" panose="020B0604030504040204" pitchFamily="34" charset="-128"/>
                <a:ea typeface="Meiryo" panose="020B0604030504040204" pitchFamily="34" charset="-128"/>
              </a:rPr>
              <a:t>太平洋側の貿易港が使えない間は、</a:t>
            </a:r>
            <a:r>
              <a:rPr lang="ja-JP" altLang="en-US" b="0" i="0">
                <a:solidFill>
                  <a:srgbClr val="001D35"/>
                </a:solidFill>
                <a:effectLst/>
                <a:latin typeface="Meiryo" panose="020B0604030504040204" pitchFamily="34" charset="-128"/>
                <a:ea typeface="Meiryo" panose="020B0604030504040204" pitchFamily="34" charset="-128"/>
              </a:rPr>
              <a:t>久慈港、宮古港、釜石港、大船渡港、気仙沼港、仙台塩釜港の活用</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モーダルシフト、貨物鉄道の活用</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現場企業の供給の維持と被災地のサプライチェーンの維持、</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そして食糧、資源の被災地、全国への供給の確保</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p:txBody>
      </p:sp>
      <p:sp>
        <p:nvSpPr>
          <p:cNvPr id="5" name="スライド番号プレースホルダー 4">
            <a:extLst>
              <a:ext uri="{FF2B5EF4-FFF2-40B4-BE49-F238E27FC236}">
                <a16:creationId xmlns:a16="http://schemas.microsoft.com/office/drawing/2014/main" id="{96096057-ECF0-A50B-2E43-590D5EC5714A}"/>
              </a:ext>
            </a:extLst>
          </p:cNvPr>
          <p:cNvSpPr>
            <a:spLocks noGrp="1"/>
          </p:cNvSpPr>
          <p:nvPr>
            <p:ph type="sldNum" sz="quarter" idx="12"/>
          </p:nvPr>
        </p:nvSpPr>
        <p:spPr/>
        <p:txBody>
          <a:bodyPr/>
          <a:lstStyle/>
          <a:p>
            <a:fld id="{A5409D3D-4D56-DA49-B754-6829C7B96593}" type="slidenum">
              <a:rPr kumimoji="1" lang="ja-JP" altLang="en-US" smtClean="0"/>
              <a:t>17</a:t>
            </a:fld>
            <a:endParaRPr kumimoji="1" lang="ja-JP" altLang="en-US"/>
          </a:p>
        </p:txBody>
      </p:sp>
      <p:pic>
        <p:nvPicPr>
          <p:cNvPr id="12" name="図 11">
            <a:extLst>
              <a:ext uri="{FF2B5EF4-FFF2-40B4-BE49-F238E27FC236}">
                <a16:creationId xmlns:a16="http://schemas.microsoft.com/office/drawing/2014/main" id="{B102B27D-6033-0944-2ADF-9679F248CF8E}"/>
              </a:ext>
            </a:extLst>
          </p:cNvPr>
          <p:cNvPicPr>
            <a:picLocks noChangeAspect="1"/>
          </p:cNvPicPr>
          <p:nvPr/>
        </p:nvPicPr>
        <p:blipFill>
          <a:blip r:embed="rId2"/>
          <a:stretch>
            <a:fillRect/>
          </a:stretch>
        </p:blipFill>
        <p:spPr>
          <a:xfrm>
            <a:off x="838200" y="4570768"/>
            <a:ext cx="3111500" cy="1968500"/>
          </a:xfrm>
          <a:prstGeom prst="rect">
            <a:avLst/>
          </a:prstGeom>
        </p:spPr>
      </p:pic>
      <p:pic>
        <p:nvPicPr>
          <p:cNvPr id="13" name="図 12">
            <a:extLst>
              <a:ext uri="{FF2B5EF4-FFF2-40B4-BE49-F238E27FC236}">
                <a16:creationId xmlns:a16="http://schemas.microsoft.com/office/drawing/2014/main" id="{3D5BC631-5B17-DEBB-4606-114330A7398F}"/>
              </a:ext>
            </a:extLst>
          </p:cNvPr>
          <p:cNvPicPr>
            <a:picLocks noChangeAspect="1"/>
          </p:cNvPicPr>
          <p:nvPr/>
        </p:nvPicPr>
        <p:blipFill>
          <a:blip r:embed="rId3"/>
          <a:stretch>
            <a:fillRect/>
          </a:stretch>
        </p:blipFill>
        <p:spPr>
          <a:xfrm>
            <a:off x="838200" y="2242636"/>
            <a:ext cx="3111500" cy="2032000"/>
          </a:xfrm>
          <a:prstGeom prst="rect">
            <a:avLst/>
          </a:prstGeom>
        </p:spPr>
      </p:pic>
      <p:sp>
        <p:nvSpPr>
          <p:cNvPr id="14" name="角丸四角形 13">
            <a:extLst>
              <a:ext uri="{FF2B5EF4-FFF2-40B4-BE49-F238E27FC236}">
                <a16:creationId xmlns:a16="http://schemas.microsoft.com/office/drawing/2014/main" id="{BCB635F1-314D-7473-5A43-729F57104439}"/>
              </a:ext>
            </a:extLst>
          </p:cNvPr>
          <p:cNvSpPr/>
          <p:nvPr/>
        </p:nvSpPr>
        <p:spPr>
          <a:xfrm>
            <a:off x="291447" y="1340489"/>
            <a:ext cx="4205006" cy="64633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あの時お世話になった方々に</a:t>
            </a:r>
            <a:endParaRPr kumimoji="1" lang="en-US" altLang="ja-JP"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今度は我々が</a:t>
            </a:r>
            <a:r>
              <a:rPr lang="en-US" altLang="ja-JP" dirty="0">
                <a:latin typeface="Meiryo" panose="020B0604030504040204" pitchFamily="34" charset="-128"/>
                <a:ea typeface="Meiryo" panose="020B0604030504040204" pitchFamily="34" charset="-128"/>
              </a:rPr>
              <a:t>…</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25400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まず、確認すること</a:t>
            </a: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896921" y="1721722"/>
            <a:ext cx="11130628" cy="4801314"/>
          </a:xfrm>
          <a:prstGeom prst="rect">
            <a:avLst/>
          </a:prstGeom>
          <a:noFill/>
        </p:spPr>
        <p:txBody>
          <a:bodyPr wrap="square">
            <a:spAutoFit/>
          </a:bodyPr>
          <a:lstStyle/>
          <a:p>
            <a:r>
              <a:rPr lang="ja-JP" altLang="en-US">
                <a:latin typeface="Meiryo" panose="020B0604030504040204" pitchFamily="34" charset="-128"/>
                <a:ea typeface="Meiryo" panose="020B0604030504040204" pitchFamily="34" charset="-128"/>
              </a:rPr>
              <a:t>先ずは、被災した経験があるからこそ、事前にやっておけばよかったと思ったことをまとめる。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さらに、復興を進める中で追加でやっておけばよかったこと、イメージできることをまとめる。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何をすれば良かったかはわからないが、問題であっただろう点をまとめる。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時間が経ち、テクノロジーの進化、環境の変化を見直すと解決できるかもしれない点を考える。</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南海トラフ大地震の被災が予想される名古屋の現状の確認、人々の意識、問題の認識の仕方、</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企業等の</a:t>
            </a:r>
            <a:r>
              <a:rPr lang="en-US" altLang="ja-JP" dirty="0">
                <a:latin typeface="Meiryo" panose="020B0604030504040204" pitchFamily="34" charset="-128"/>
                <a:ea typeface="Meiryo" panose="020B0604030504040204" pitchFamily="34" charset="-128"/>
              </a:rPr>
              <a:t>BCP</a:t>
            </a:r>
            <a:r>
              <a:rPr lang="ja-JP" altLang="en-US">
                <a:latin typeface="Meiryo" panose="020B0604030504040204" pitchFamily="34" charset="-128"/>
                <a:ea typeface="Meiryo" panose="020B0604030504040204" pitchFamily="34" charset="-128"/>
              </a:rPr>
              <a:t>の進捗、対策がどこまで進んでいるか確認（</a:t>
            </a:r>
            <a:r>
              <a:rPr lang="en-US" altLang="ja-JP" dirty="0">
                <a:latin typeface="Meiryo" panose="020B0604030504040204" pitchFamily="34" charset="-128"/>
                <a:ea typeface="Meiryo" panose="020B0604030504040204" pitchFamily="34" charset="-128"/>
              </a:rPr>
              <a:t>BCP</a:t>
            </a:r>
            <a:r>
              <a:rPr lang="ja-JP" altLang="en-US">
                <a:latin typeface="Meiryo" panose="020B0604030504040204" pitchFamily="34" charset="-128"/>
                <a:ea typeface="Meiryo" panose="020B0604030504040204" pitchFamily="34" charset="-128"/>
              </a:rPr>
              <a:t>に先進的企業なトヨタ等にも聞き取り）</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こちらで考えた対策への考え方の確認</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盛岡市、広域、岩手県の企業誘致の方針、計画、進捗状況の確認、地元企業の</a:t>
            </a:r>
            <a:r>
              <a:rPr lang="en-US" altLang="ja-JP" dirty="0">
                <a:latin typeface="Meiryo" panose="020B0604030504040204" pitchFamily="34" charset="-128"/>
                <a:ea typeface="Meiryo" panose="020B0604030504040204" pitchFamily="34" charset="-128"/>
              </a:rPr>
              <a:t>BCP</a:t>
            </a:r>
            <a:r>
              <a:rPr lang="ja-JP" altLang="en-US">
                <a:latin typeface="Meiryo" panose="020B0604030504040204" pitchFamily="34" charset="-128"/>
                <a:ea typeface="Meiryo" panose="020B0604030504040204" pitchFamily="34" charset="-128"/>
              </a:rPr>
              <a:t>推進</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検討した対策の修正後、システムの構築</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現地への提案</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学生たちが、被災経験者や被災が予想される地区の方に聞き取りを実施（岩手、県立、盛岡、東北大学）</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役場の若い人たちが政策を考えて検討（滝沢市、紫波町、八幡平市）</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先生や経営者が全体をサポートして、現場に適用（株式会社イノベーションラボ岩手）</a:t>
            </a:r>
            <a:endParaRPr lang="en-US" altLang="ja-JP"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18</a:t>
            </a:fld>
            <a:endParaRPr kumimoji="1" lang="ja-JP" altLang="en-US"/>
          </a:p>
        </p:txBody>
      </p:sp>
    </p:spTree>
    <p:extLst>
      <p:ext uri="{BB962C8B-B14F-4D97-AF65-F5344CB8AC3E}">
        <p14:creationId xmlns:p14="http://schemas.microsoft.com/office/powerpoint/2010/main" val="929330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5F4304B-551D-4C50-C679-D636EF008D1D}"/>
              </a:ext>
            </a:extLst>
          </p:cNvPr>
          <p:cNvSpPr>
            <a:spLocks noGrp="1"/>
          </p:cNvSpPr>
          <p:nvPr>
            <p:ph idx="1"/>
          </p:nvPr>
        </p:nvSpPr>
        <p:spPr>
          <a:xfrm>
            <a:off x="635620" y="1619481"/>
            <a:ext cx="11262595" cy="5135045"/>
          </a:xfrm>
        </p:spPr>
        <p:txBody>
          <a:bodyPr>
            <a:normAutofit fontScale="70000" lnSpcReduction="20000"/>
          </a:bodyPr>
          <a:lstStyle/>
          <a:p>
            <a:r>
              <a:rPr lang="ja-JP" altLang="en-US" sz="2600">
                <a:latin typeface="Meiryo" panose="020B0604030504040204" pitchFamily="34" charset="-128"/>
                <a:ea typeface="Meiryo" panose="020B0604030504040204" pitchFamily="34" charset="-128"/>
              </a:rPr>
              <a:t>南海トラフ地震の時に、被災を避けたい人を事前に受け入れる</a:t>
            </a:r>
            <a:endParaRPr lang="en-US" altLang="ja-JP" sz="2600" dirty="0">
              <a:latin typeface="Meiryo" panose="020B0604030504040204" pitchFamily="34" charset="-128"/>
              <a:ea typeface="Meiryo" panose="020B0604030504040204" pitchFamily="34" charset="-128"/>
            </a:endParaRPr>
          </a:p>
          <a:p>
            <a:r>
              <a:rPr kumimoji="1" lang="ja-JP" altLang="en-US" sz="2600">
                <a:latin typeface="Meiryo" panose="020B0604030504040204" pitchFamily="34" charset="-128"/>
                <a:ea typeface="Meiryo" panose="020B0604030504040204" pitchFamily="34" charset="-128"/>
              </a:rPr>
              <a:t>方法は、事業継続計画</a:t>
            </a:r>
            <a:r>
              <a:rPr kumimoji="1" lang="en-US" altLang="ja-JP" sz="2600" dirty="0">
                <a:latin typeface="Meiryo" panose="020B0604030504040204" pitchFamily="34" charset="-128"/>
                <a:ea typeface="Meiryo" panose="020B0604030504040204" pitchFamily="34" charset="-128"/>
              </a:rPr>
              <a:t>(BCP)</a:t>
            </a:r>
            <a:r>
              <a:rPr kumimoji="1" lang="ja-JP" altLang="en-US" sz="2600">
                <a:latin typeface="Meiryo" panose="020B0604030504040204" pitchFamily="34" charset="-128"/>
                <a:ea typeface="Meiryo" panose="020B0604030504040204" pitchFamily="34" charset="-128"/>
              </a:rPr>
              <a:t>を活用</a:t>
            </a:r>
            <a:endParaRPr kumimoji="1" lang="en-US" altLang="ja-JP" sz="2600" dirty="0">
              <a:latin typeface="Meiryo" panose="020B0604030504040204" pitchFamily="34" charset="-128"/>
              <a:ea typeface="Meiryo" panose="020B0604030504040204" pitchFamily="34" charset="-128"/>
            </a:endParaRPr>
          </a:p>
          <a:p>
            <a:pPr marL="0" indent="0">
              <a:buNone/>
            </a:pPr>
            <a:r>
              <a:rPr kumimoji="1" lang="ja-JP" altLang="en-US" sz="2600">
                <a:latin typeface="Meiryo" panose="020B0604030504040204" pitchFamily="34" charset="-128"/>
                <a:ea typeface="Meiryo" panose="020B0604030504040204" pitchFamily="34" charset="-128"/>
              </a:rPr>
              <a:t>①避難困難者とその家族に手を差し伸べる</a:t>
            </a:r>
          </a:p>
          <a:p>
            <a:pPr marL="0" indent="0">
              <a:buNone/>
            </a:pPr>
            <a:r>
              <a:rPr kumimoji="1" lang="ja-JP" altLang="en-US" sz="2600">
                <a:latin typeface="Meiryo" panose="020B0604030504040204" pitchFamily="34" charset="-128"/>
                <a:ea typeface="Meiryo" panose="020B0604030504040204" pitchFamily="34" charset="-128"/>
              </a:rPr>
              <a:t>②救助する人、避難生活を支える人の負担を少しでも軽く</a:t>
            </a:r>
          </a:p>
          <a:p>
            <a:pPr marL="0" indent="0">
              <a:buNone/>
            </a:pPr>
            <a:r>
              <a:rPr kumimoji="1" lang="ja-JP" altLang="en-US" sz="2600">
                <a:latin typeface="Meiryo" panose="020B0604030504040204" pitchFamily="34" charset="-128"/>
                <a:ea typeface="Meiryo" panose="020B0604030504040204" pitchFamily="34" charset="-128"/>
              </a:rPr>
              <a:t>③</a:t>
            </a:r>
            <a:r>
              <a:rPr kumimoji="1" lang="en-US" altLang="ja-JP" sz="2600" dirty="0">
                <a:latin typeface="Meiryo" panose="020B0604030504040204" pitchFamily="34" charset="-128"/>
                <a:ea typeface="Meiryo" panose="020B0604030504040204" pitchFamily="34" charset="-128"/>
              </a:rPr>
              <a:t>2</a:t>
            </a:r>
            <a:r>
              <a:rPr kumimoji="1" lang="ja-JP" altLang="en-US" sz="2600">
                <a:latin typeface="Meiryo" panose="020B0604030504040204" pitchFamily="34" charset="-128"/>
                <a:ea typeface="Meiryo" panose="020B0604030504040204" pitchFamily="34" charset="-128"/>
              </a:rPr>
              <a:t>次、</a:t>
            </a:r>
            <a:r>
              <a:rPr kumimoji="1" lang="en-US" altLang="ja-JP" sz="2600" dirty="0">
                <a:latin typeface="Meiryo" panose="020B0604030504040204" pitchFamily="34" charset="-128"/>
                <a:ea typeface="Meiryo" panose="020B0604030504040204" pitchFamily="34" charset="-128"/>
              </a:rPr>
              <a:t>3</a:t>
            </a:r>
            <a:r>
              <a:rPr kumimoji="1" lang="ja-JP" altLang="en-US" sz="2600">
                <a:latin typeface="Meiryo" panose="020B0604030504040204" pitchFamily="34" charset="-128"/>
                <a:ea typeface="Meiryo" panose="020B0604030504040204" pitchFamily="34" charset="-128"/>
              </a:rPr>
              <a:t>次避難の移動、仮設住宅設置負担の低減</a:t>
            </a:r>
            <a:endParaRPr kumimoji="1" lang="en-US" altLang="ja-JP" sz="2600" dirty="0">
              <a:latin typeface="Meiryo" panose="020B0604030504040204" pitchFamily="34" charset="-128"/>
              <a:ea typeface="Meiryo" panose="020B0604030504040204" pitchFamily="34" charset="-128"/>
            </a:endParaRPr>
          </a:p>
          <a:p>
            <a:pPr marL="0" indent="0">
              <a:buNone/>
            </a:pPr>
            <a:r>
              <a:rPr kumimoji="1" lang="ja-JP" altLang="en-US" sz="2600">
                <a:latin typeface="Meiryo" panose="020B0604030504040204" pitchFamily="34" charset="-128"/>
                <a:ea typeface="Meiryo" panose="020B0604030504040204" pitchFamily="34" charset="-128"/>
              </a:rPr>
              <a:t>④落ち着けば復旧の手伝いも</a:t>
            </a:r>
            <a:endParaRPr kumimoji="1" lang="en-US" altLang="ja-JP" sz="2600" dirty="0">
              <a:latin typeface="Meiryo" panose="020B0604030504040204" pitchFamily="34" charset="-128"/>
              <a:ea typeface="Meiryo" panose="020B0604030504040204" pitchFamily="34" charset="-128"/>
            </a:endParaRPr>
          </a:p>
          <a:p>
            <a:r>
              <a:rPr lang="ja-JP" altLang="en-US" sz="2600">
                <a:latin typeface="Meiryo" panose="020B0604030504040204" pitchFamily="34" charset="-128"/>
                <a:ea typeface="Meiryo" panose="020B0604030504040204" pitchFamily="34" charset="-128"/>
              </a:rPr>
              <a:t>組織から</a:t>
            </a:r>
            <a:r>
              <a:rPr lang="en-US" altLang="ja-JP" sz="2600" dirty="0">
                <a:latin typeface="Meiryo" panose="020B0604030504040204" pitchFamily="34" charset="-128"/>
                <a:ea typeface="Meiryo" panose="020B0604030504040204" pitchFamily="34" charset="-128"/>
              </a:rPr>
              <a:t>BCP</a:t>
            </a:r>
            <a:r>
              <a:rPr lang="ja-JP" altLang="en-US" sz="2600">
                <a:latin typeface="Meiryo" panose="020B0604030504040204" pitchFamily="34" charset="-128"/>
                <a:ea typeface="Meiryo" panose="020B0604030504040204" pitchFamily="34" charset="-128"/>
              </a:rPr>
              <a:t>の目的で派遣なので雇用問題はクリア、家族のケアを充実できる</a:t>
            </a:r>
            <a:endParaRPr lang="en-US" altLang="ja-JP" sz="2600" dirty="0">
              <a:latin typeface="Meiryo" panose="020B0604030504040204" pitchFamily="34" charset="-128"/>
              <a:ea typeface="Meiryo" panose="020B0604030504040204" pitchFamily="34" charset="-128"/>
            </a:endParaRPr>
          </a:p>
          <a:p>
            <a:r>
              <a:rPr lang="ja-JP" altLang="en-US" sz="2600">
                <a:latin typeface="Meiryo" panose="020B0604030504040204" pitchFamily="34" charset="-128"/>
                <a:ea typeface="Meiryo" panose="020B0604030504040204" pitchFamily="34" charset="-128"/>
              </a:rPr>
              <a:t>被災前に事前の一時的移住なので、当地に永住するか落ち着いたら地元に戻るかの選択を</a:t>
            </a:r>
            <a:endParaRPr lang="en-US" altLang="ja-JP" sz="2600" dirty="0">
              <a:latin typeface="Meiryo" panose="020B0604030504040204" pitchFamily="34" charset="-128"/>
              <a:ea typeface="Meiryo" panose="020B0604030504040204" pitchFamily="34" charset="-128"/>
            </a:endParaRPr>
          </a:p>
          <a:p>
            <a:pPr marL="0" indent="0">
              <a:buNone/>
            </a:pPr>
            <a:r>
              <a:rPr lang="ja-JP" altLang="en-US" sz="2600">
                <a:latin typeface="Meiryo" panose="020B0604030504040204" pitchFamily="34" charset="-128"/>
                <a:ea typeface="Meiryo" panose="020B0604030504040204" pitchFamily="34" charset="-128"/>
              </a:rPr>
              <a:t>ゆっくり考える時間が取られる（さらに、被災後に準備なしにいきなり移住すると</a:t>
            </a:r>
            <a:endParaRPr lang="en-US" altLang="ja-JP" sz="2600" dirty="0">
              <a:latin typeface="Meiryo" panose="020B0604030504040204" pitchFamily="34" charset="-128"/>
              <a:ea typeface="Meiryo" panose="020B0604030504040204" pitchFamily="34" charset="-128"/>
            </a:endParaRPr>
          </a:p>
          <a:p>
            <a:pPr marL="0" indent="0">
              <a:buNone/>
            </a:pPr>
            <a:r>
              <a:rPr lang="ja-JP" altLang="en-US" sz="2600">
                <a:latin typeface="Meiryo" panose="020B0604030504040204" pitchFamily="34" charset="-128"/>
                <a:ea typeface="Meiryo" panose="020B0604030504040204" pitchFamily="34" charset="-128"/>
              </a:rPr>
              <a:t>コミュニケーション不足で精神的な疲労に襲われる可能性も高い）</a:t>
            </a:r>
            <a:endParaRPr lang="en-US" altLang="ja-JP" sz="2600" dirty="0">
              <a:latin typeface="Meiryo" panose="020B0604030504040204" pitchFamily="34" charset="-128"/>
              <a:ea typeface="Meiryo" panose="020B0604030504040204" pitchFamily="34" charset="-128"/>
            </a:endParaRPr>
          </a:p>
          <a:p>
            <a:r>
              <a:rPr lang="ja-JP" altLang="en-US" sz="2600">
                <a:latin typeface="Meiryo" panose="020B0604030504040204" pitchFamily="34" charset="-128"/>
                <a:ea typeface="Meiryo" panose="020B0604030504040204" pitchFamily="34" charset="-128"/>
              </a:rPr>
              <a:t>東海地震、南海地震での被災エリア外に別拠点、サプライチェーンもエリア外に確保しておくことで、</a:t>
            </a:r>
            <a:endParaRPr lang="en-US" altLang="ja-JP" sz="2600" dirty="0">
              <a:latin typeface="Meiryo" panose="020B0604030504040204" pitchFamily="34" charset="-128"/>
              <a:ea typeface="Meiryo" panose="020B0604030504040204" pitchFamily="34" charset="-128"/>
            </a:endParaRPr>
          </a:p>
          <a:p>
            <a:pPr marL="0" indent="0">
              <a:buNone/>
            </a:pPr>
            <a:r>
              <a:rPr lang="ja-JP" altLang="en-US" sz="2600">
                <a:latin typeface="Meiryo" panose="020B0604030504040204" pitchFamily="34" charset="-128"/>
                <a:ea typeface="Meiryo" panose="020B0604030504040204" pitchFamily="34" charset="-128"/>
              </a:rPr>
              <a:t>企業も製品供給の責務を果たせる</a:t>
            </a:r>
            <a:endParaRPr lang="en-US" altLang="ja-JP" sz="2600" dirty="0">
              <a:latin typeface="Meiryo" panose="020B0604030504040204" pitchFamily="34" charset="-128"/>
              <a:ea typeface="Meiryo" panose="020B0604030504040204" pitchFamily="34" charset="-128"/>
            </a:endParaRPr>
          </a:p>
          <a:p>
            <a:r>
              <a:rPr lang="ja-JP" altLang="en-US" sz="2600">
                <a:latin typeface="Meiryo" panose="020B0604030504040204" pitchFamily="34" charset="-128"/>
                <a:ea typeface="Meiryo" panose="020B0604030504040204" pitchFamily="34" charset="-128"/>
              </a:rPr>
              <a:t>本拠地の事業所が長期機能出来ない時でも、別拠点を拡大し従業員が複数移動して業務継続、雇用も継続</a:t>
            </a:r>
            <a:endParaRPr lang="en-US" altLang="ja-JP" sz="2600" dirty="0">
              <a:latin typeface="Meiryo" panose="020B0604030504040204" pitchFamily="34" charset="-128"/>
              <a:ea typeface="Meiryo" panose="020B0604030504040204" pitchFamily="34" charset="-128"/>
            </a:endParaRPr>
          </a:p>
          <a:p>
            <a:r>
              <a:rPr lang="ja-JP" altLang="en-US" sz="2600">
                <a:latin typeface="Meiryo" panose="020B0604030504040204" pitchFamily="34" charset="-128"/>
                <a:ea typeface="Meiryo" panose="020B0604030504040204" pitchFamily="34" charset="-128"/>
              </a:rPr>
              <a:t>現地の企業も被災地の取引先だけでなく、想定外エリアに代替となるサプライチェーンを用意しておく</a:t>
            </a:r>
            <a:endParaRPr lang="en-US" altLang="ja-JP" sz="2600" dirty="0">
              <a:latin typeface="Meiryo" panose="020B0604030504040204" pitchFamily="34" charset="-128"/>
              <a:ea typeface="Meiryo" panose="020B0604030504040204" pitchFamily="34" charset="-128"/>
            </a:endParaRPr>
          </a:p>
          <a:p>
            <a:r>
              <a:rPr lang="ja-JP" altLang="en-US" sz="2600">
                <a:latin typeface="Meiryo" panose="020B0604030504040204" pitchFamily="34" charset="-128"/>
                <a:ea typeface="Meiryo" panose="020B0604030504040204" pitchFamily="34" charset="-128"/>
              </a:rPr>
              <a:t>企業単独サーバーからクラウドの利用促進、斡旋</a:t>
            </a:r>
            <a:endParaRPr lang="en-US" altLang="ja-JP" sz="2600" dirty="0">
              <a:latin typeface="Meiryo" panose="020B0604030504040204" pitchFamily="34" charset="-128"/>
              <a:ea typeface="Meiryo" panose="020B0604030504040204" pitchFamily="34" charset="-128"/>
            </a:endParaRPr>
          </a:p>
          <a:p>
            <a:r>
              <a:rPr lang="en-US" altLang="ja-JP" sz="2600" dirty="0">
                <a:latin typeface="Meiryo" panose="020B0604030504040204" pitchFamily="34" charset="-128"/>
                <a:ea typeface="Meiryo" panose="020B0604030504040204" pitchFamily="34" charset="-128"/>
              </a:rPr>
              <a:t>NHK</a:t>
            </a:r>
            <a:r>
              <a:rPr lang="ja-JP" altLang="en-US" sz="2600">
                <a:latin typeface="Meiryo" panose="020B0604030504040204" pitchFamily="34" charset="-128"/>
                <a:ea typeface="Meiryo" panose="020B0604030504040204" pitchFamily="34" charset="-128"/>
              </a:rPr>
              <a:t>スペシャルの地震特集を</a:t>
            </a:r>
            <a:r>
              <a:rPr lang="en-US" altLang="ja-JP" sz="2600" dirty="0">
                <a:latin typeface="Meiryo" panose="020B0604030504040204" pitchFamily="34" charset="-128"/>
                <a:ea typeface="Meiryo" panose="020B0604030504040204" pitchFamily="34" charset="-128"/>
              </a:rPr>
              <a:t>YOUTUBE</a:t>
            </a:r>
            <a:r>
              <a:rPr lang="ja-JP" altLang="en-US" sz="2600">
                <a:latin typeface="Meiryo" panose="020B0604030504040204" pitchFamily="34" charset="-128"/>
                <a:ea typeface="Meiryo" panose="020B0604030504040204" pitchFamily="34" charset="-128"/>
              </a:rPr>
              <a:t>配信提案</a:t>
            </a:r>
            <a:endParaRPr lang="en-US" altLang="ja-JP" sz="2600" dirty="0">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8B7DACD0-A20B-F494-339F-D61C74B77313}"/>
              </a:ext>
            </a:extLst>
          </p:cNvPr>
          <p:cNvSpPr>
            <a:spLocks noGrp="1"/>
          </p:cNvSpPr>
          <p:nvPr>
            <p:ph type="title"/>
          </p:nvPr>
        </p:nvSpPr>
        <p:spPr/>
        <p:txBody>
          <a:bodyPr>
            <a:normAutofit/>
          </a:bodyPr>
          <a:lstStyle/>
          <a:p>
            <a:r>
              <a:rPr kumimoji="1" lang="ja-JP" altLang="en-US" sz="4000">
                <a:latin typeface="Meiryo" panose="020B0604030504040204" pitchFamily="34" charset="-128"/>
                <a:ea typeface="Meiryo" panose="020B0604030504040204" pitchFamily="34" charset="-128"/>
              </a:rPr>
              <a:t>南海トラフ地震</a:t>
            </a:r>
            <a:r>
              <a:rPr lang="ja-JP" altLang="en-US" sz="4000">
                <a:latin typeface="Meiryo" panose="020B0604030504040204" pitchFamily="34" charset="-128"/>
                <a:ea typeface="Meiryo" panose="020B0604030504040204" pitchFamily="34" charset="-128"/>
              </a:rPr>
              <a:t>で</a:t>
            </a:r>
            <a:r>
              <a:rPr kumimoji="1" lang="ja-JP" altLang="en-US" sz="4000">
                <a:latin typeface="Meiryo" panose="020B0604030504040204" pitchFamily="34" charset="-128"/>
                <a:ea typeface="Meiryo" panose="020B0604030504040204" pitchFamily="34" charset="-128"/>
              </a:rPr>
              <a:t>盛岡ができる対策　案</a:t>
            </a:r>
          </a:p>
        </p:txBody>
      </p:sp>
      <p:sp>
        <p:nvSpPr>
          <p:cNvPr id="4" name="スライド番号プレースホルダー 3">
            <a:extLst>
              <a:ext uri="{FF2B5EF4-FFF2-40B4-BE49-F238E27FC236}">
                <a16:creationId xmlns:a16="http://schemas.microsoft.com/office/drawing/2014/main" id="{537035C5-864E-02A8-7C2C-0B32C21D12B6}"/>
              </a:ext>
            </a:extLst>
          </p:cNvPr>
          <p:cNvSpPr>
            <a:spLocks noGrp="1"/>
          </p:cNvSpPr>
          <p:nvPr>
            <p:ph type="sldNum" sz="quarter" idx="12"/>
          </p:nvPr>
        </p:nvSpPr>
        <p:spPr/>
        <p:txBody>
          <a:bodyPr/>
          <a:lstStyle/>
          <a:p>
            <a:fld id="{A5409D3D-4D56-DA49-B754-6829C7B96593}" type="slidenum">
              <a:rPr kumimoji="1" lang="ja-JP" altLang="en-US" smtClean="0"/>
              <a:t>19</a:t>
            </a:fld>
            <a:endParaRPr kumimoji="1" lang="ja-JP" altLang="en-US"/>
          </a:p>
        </p:txBody>
      </p:sp>
      <p:sp>
        <p:nvSpPr>
          <p:cNvPr id="5" name="角丸四角形吹き出し 4">
            <a:extLst>
              <a:ext uri="{FF2B5EF4-FFF2-40B4-BE49-F238E27FC236}">
                <a16:creationId xmlns:a16="http://schemas.microsoft.com/office/drawing/2014/main" id="{688C5064-5681-3278-2EE1-9788EAD1C8BF}"/>
              </a:ext>
            </a:extLst>
          </p:cNvPr>
          <p:cNvSpPr/>
          <p:nvPr/>
        </p:nvSpPr>
        <p:spPr>
          <a:xfrm>
            <a:off x="2888164" y="1252210"/>
            <a:ext cx="2212645" cy="33422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東日本地震の知見</a:t>
            </a:r>
          </a:p>
        </p:txBody>
      </p:sp>
      <p:sp>
        <p:nvSpPr>
          <p:cNvPr id="6" name="角丸四角形吹き出し 5">
            <a:extLst>
              <a:ext uri="{FF2B5EF4-FFF2-40B4-BE49-F238E27FC236}">
                <a16:creationId xmlns:a16="http://schemas.microsoft.com/office/drawing/2014/main" id="{B29FEE28-DD96-AC96-7806-07A386732034}"/>
              </a:ext>
            </a:extLst>
          </p:cNvPr>
          <p:cNvSpPr/>
          <p:nvPr/>
        </p:nvSpPr>
        <p:spPr>
          <a:xfrm>
            <a:off x="9303835" y="1215084"/>
            <a:ext cx="2364059" cy="609253"/>
          </a:xfrm>
          <a:prstGeom prst="wedgeRoundRectCallout">
            <a:avLst>
              <a:gd name="adj1" fmla="val -92698"/>
              <a:gd name="adj2" fmla="val 3631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800">
                <a:latin typeface="Meiryo" panose="020B0604030504040204" pitchFamily="34" charset="-128"/>
                <a:ea typeface="Meiryo" panose="020B0604030504040204" pitchFamily="34" charset="-128"/>
              </a:rPr>
              <a:t>より優しい盛岡市、より強い盛岡市</a:t>
            </a:r>
            <a:endParaRPr kumimoji="1" lang="en-US" altLang="ja-JP" sz="1800" dirty="0">
              <a:latin typeface="Meiryo" panose="020B0604030504040204" pitchFamily="34" charset="-128"/>
              <a:ea typeface="Meiryo" panose="020B0604030504040204" pitchFamily="34" charset="-128"/>
            </a:endParaRPr>
          </a:p>
        </p:txBody>
      </p:sp>
      <p:sp>
        <p:nvSpPr>
          <p:cNvPr id="9" name="角丸四角形吹き出し 8">
            <a:extLst>
              <a:ext uri="{FF2B5EF4-FFF2-40B4-BE49-F238E27FC236}">
                <a16:creationId xmlns:a16="http://schemas.microsoft.com/office/drawing/2014/main" id="{6D15DF66-FFA5-577C-F26B-4F272ED8EA4D}"/>
              </a:ext>
            </a:extLst>
          </p:cNvPr>
          <p:cNvSpPr/>
          <p:nvPr/>
        </p:nvSpPr>
        <p:spPr>
          <a:xfrm>
            <a:off x="8251634" y="1885334"/>
            <a:ext cx="3789802" cy="699381"/>
          </a:xfrm>
          <a:prstGeom prst="wedgeRoundRectCallout">
            <a:avLst>
              <a:gd name="adj1" fmla="val -125770"/>
              <a:gd name="adj2" fmla="val -1352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家族に緊急な避難が難しい人がいる場合移住したいと思うだろう</a:t>
            </a:r>
          </a:p>
        </p:txBody>
      </p:sp>
      <p:sp>
        <p:nvSpPr>
          <p:cNvPr id="7" name="角丸四角形吹き出し 6">
            <a:extLst>
              <a:ext uri="{FF2B5EF4-FFF2-40B4-BE49-F238E27FC236}">
                <a16:creationId xmlns:a16="http://schemas.microsoft.com/office/drawing/2014/main" id="{95E6198C-8BC0-89DB-513C-56A9511DB21A}"/>
              </a:ext>
            </a:extLst>
          </p:cNvPr>
          <p:cNvSpPr/>
          <p:nvPr/>
        </p:nvSpPr>
        <p:spPr>
          <a:xfrm>
            <a:off x="7992869" y="2681242"/>
            <a:ext cx="3905346" cy="596842"/>
          </a:xfrm>
          <a:prstGeom prst="wedgeRoundRectCallout">
            <a:avLst>
              <a:gd name="adj1" fmla="val -72755"/>
              <a:gd name="adj2" fmla="val 55306"/>
              <a:gd name="adj3" fmla="val 16667"/>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乳児の期間の子育て、</a:t>
            </a:r>
            <a:endParaRPr lang="en-US" altLang="ja-JP" dirty="0"/>
          </a:p>
          <a:p>
            <a:pPr algn="ctr"/>
            <a:r>
              <a:rPr lang="ja-JP" altLang="en-US"/>
              <a:t>親の病気が回復するまで</a:t>
            </a:r>
            <a:endParaRPr kumimoji="1" lang="ja-JP" altLang="en-US"/>
          </a:p>
        </p:txBody>
      </p:sp>
    </p:spTree>
    <p:extLst>
      <p:ext uri="{BB962C8B-B14F-4D97-AF65-F5344CB8AC3E}">
        <p14:creationId xmlns:p14="http://schemas.microsoft.com/office/powerpoint/2010/main" val="421769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642F7B66-F68F-D097-B3C3-2C504F83202E}"/>
              </a:ext>
            </a:extLst>
          </p:cNvPr>
          <p:cNvPicPr>
            <a:picLocks noChangeAspect="1"/>
          </p:cNvPicPr>
          <p:nvPr/>
        </p:nvPicPr>
        <p:blipFill>
          <a:blip r:embed="rId2"/>
          <a:stretch>
            <a:fillRect/>
          </a:stretch>
        </p:blipFill>
        <p:spPr>
          <a:xfrm>
            <a:off x="443579" y="1767193"/>
            <a:ext cx="4407927" cy="3100491"/>
          </a:xfrm>
          <a:prstGeom prst="rect">
            <a:avLst/>
          </a:prstGeom>
        </p:spPr>
      </p:pic>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rmAutofit/>
          </a:bodyPr>
          <a:lstStyle/>
          <a:p>
            <a:r>
              <a:rPr lang="ja-JP" altLang="en-US" sz="4000">
                <a:latin typeface="Meiryo" panose="020B0604030504040204" pitchFamily="34" charset="-128"/>
                <a:ea typeface="Meiryo" panose="020B0604030504040204" pitchFamily="34" charset="-128"/>
              </a:rPr>
              <a:t>日本</a:t>
            </a:r>
            <a:r>
              <a:rPr kumimoji="1" lang="ja-JP" altLang="en-US" sz="4000">
                <a:latin typeface="Meiryo" panose="020B0604030504040204" pitchFamily="34" charset="-128"/>
                <a:ea typeface="Meiryo" panose="020B0604030504040204" pitchFamily="34" charset="-128"/>
              </a:rPr>
              <a:t>を揺るがす巨大地震</a:t>
            </a:r>
          </a:p>
        </p:txBody>
      </p:sp>
      <p:sp>
        <p:nvSpPr>
          <p:cNvPr id="5" name="テキスト ボックス 4">
            <a:extLst>
              <a:ext uri="{FF2B5EF4-FFF2-40B4-BE49-F238E27FC236}">
                <a16:creationId xmlns:a16="http://schemas.microsoft.com/office/drawing/2014/main" id="{2CFCE05F-130C-DB2C-F94D-BE05AC2667F1}"/>
              </a:ext>
            </a:extLst>
          </p:cNvPr>
          <p:cNvSpPr txBox="1"/>
          <p:nvPr/>
        </p:nvSpPr>
        <p:spPr>
          <a:xfrm>
            <a:off x="3341783" y="4899170"/>
            <a:ext cx="1834987" cy="1569660"/>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静岡県、愛知県、</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三重県、和歌山県、</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徳島県、香川県、</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愛媛県、高知県、</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大分県、宮崎県、</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の</a:t>
            </a:r>
            <a:r>
              <a:rPr kumimoji="1" lang="en-US" altLang="ja-JP" sz="1200" dirty="0">
                <a:latin typeface="Meiryo" panose="020B0604030504040204" pitchFamily="34" charset="-128"/>
                <a:ea typeface="Meiryo" panose="020B0604030504040204" pitchFamily="34" charset="-128"/>
              </a:rPr>
              <a:t>10</a:t>
            </a:r>
            <a:r>
              <a:rPr kumimoji="1" lang="ja-JP" altLang="en-US" sz="1200">
                <a:latin typeface="Meiryo" panose="020B0604030504040204" pitchFamily="34" charset="-128"/>
                <a:ea typeface="Meiryo" panose="020B0604030504040204" pitchFamily="34" charset="-128"/>
              </a:rPr>
              <a:t>県が甚大な被害</a:t>
            </a:r>
            <a:endParaRPr kumimoji="1" lang="en-US" altLang="ja-JP" sz="1200" dirty="0">
              <a:latin typeface="Meiryo" panose="020B0604030504040204" pitchFamily="34" charset="-128"/>
              <a:ea typeface="Meiryo" panose="020B0604030504040204" pitchFamily="34" charset="-128"/>
            </a:endParaRPr>
          </a:p>
          <a:p>
            <a:endParaRPr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日本の工業地帯を直撃</a:t>
            </a:r>
          </a:p>
        </p:txBody>
      </p:sp>
      <p:pic>
        <p:nvPicPr>
          <p:cNvPr id="9" name="図 8">
            <a:extLst>
              <a:ext uri="{FF2B5EF4-FFF2-40B4-BE49-F238E27FC236}">
                <a16:creationId xmlns:a16="http://schemas.microsoft.com/office/drawing/2014/main" id="{C27316EA-739A-75A8-5D4C-F004E9D39CC5}"/>
              </a:ext>
            </a:extLst>
          </p:cNvPr>
          <p:cNvPicPr>
            <a:picLocks noChangeAspect="1"/>
          </p:cNvPicPr>
          <p:nvPr/>
        </p:nvPicPr>
        <p:blipFill>
          <a:blip r:embed="rId3"/>
          <a:stretch>
            <a:fillRect/>
          </a:stretch>
        </p:blipFill>
        <p:spPr>
          <a:xfrm>
            <a:off x="7227994" y="507100"/>
            <a:ext cx="4699000" cy="3327400"/>
          </a:xfrm>
          <a:prstGeom prst="rect">
            <a:avLst/>
          </a:prstGeom>
        </p:spPr>
      </p:pic>
      <p:pic>
        <p:nvPicPr>
          <p:cNvPr id="10" name="図 9">
            <a:extLst>
              <a:ext uri="{FF2B5EF4-FFF2-40B4-BE49-F238E27FC236}">
                <a16:creationId xmlns:a16="http://schemas.microsoft.com/office/drawing/2014/main" id="{58B2EE62-D3A8-16AE-A905-6A1A168B3D63}"/>
              </a:ext>
            </a:extLst>
          </p:cNvPr>
          <p:cNvPicPr>
            <a:picLocks noChangeAspect="1"/>
          </p:cNvPicPr>
          <p:nvPr/>
        </p:nvPicPr>
        <p:blipFill>
          <a:blip r:embed="rId4"/>
          <a:stretch>
            <a:fillRect/>
          </a:stretch>
        </p:blipFill>
        <p:spPr>
          <a:xfrm>
            <a:off x="5214120" y="3818266"/>
            <a:ext cx="4103132" cy="2944990"/>
          </a:xfrm>
          <a:prstGeom prst="rect">
            <a:avLst/>
          </a:prstGeom>
        </p:spPr>
      </p:pic>
      <p:pic>
        <p:nvPicPr>
          <p:cNvPr id="3" name="図 2">
            <a:extLst>
              <a:ext uri="{FF2B5EF4-FFF2-40B4-BE49-F238E27FC236}">
                <a16:creationId xmlns:a16="http://schemas.microsoft.com/office/drawing/2014/main" id="{4EB2BBF4-7C9A-1906-3D5B-C3B68E6116EF}"/>
              </a:ext>
            </a:extLst>
          </p:cNvPr>
          <p:cNvPicPr>
            <a:picLocks noChangeAspect="1"/>
          </p:cNvPicPr>
          <p:nvPr/>
        </p:nvPicPr>
        <p:blipFill>
          <a:blip r:embed="rId5"/>
          <a:stretch>
            <a:fillRect/>
          </a:stretch>
        </p:blipFill>
        <p:spPr>
          <a:xfrm>
            <a:off x="451480" y="4883506"/>
            <a:ext cx="2924872" cy="1722740"/>
          </a:xfrm>
          <a:prstGeom prst="rect">
            <a:avLst/>
          </a:prstGeom>
        </p:spPr>
      </p:pic>
      <p:sp>
        <p:nvSpPr>
          <p:cNvPr id="8" name="テキスト ボックス 7">
            <a:extLst>
              <a:ext uri="{FF2B5EF4-FFF2-40B4-BE49-F238E27FC236}">
                <a16:creationId xmlns:a16="http://schemas.microsoft.com/office/drawing/2014/main" id="{37B77EE4-2F82-6302-AFE1-4519D1CA7A66}"/>
              </a:ext>
            </a:extLst>
          </p:cNvPr>
          <p:cNvSpPr txBox="1"/>
          <p:nvPr/>
        </p:nvSpPr>
        <p:spPr>
          <a:xfrm>
            <a:off x="875846" y="1487742"/>
            <a:ext cx="3492956" cy="338554"/>
          </a:xfrm>
          <a:prstGeom prst="rect">
            <a:avLst/>
          </a:prstGeom>
          <a:noFill/>
        </p:spPr>
        <p:txBody>
          <a:bodyPr wrap="square" rtlCol="0">
            <a:spAutoFit/>
          </a:bodyPr>
          <a:lstStyle/>
          <a:p>
            <a:r>
              <a:rPr kumimoji="1" lang="en-US" altLang="ja-JP" sz="1600" b="1" i="1" dirty="0">
                <a:solidFill>
                  <a:srgbClr val="FF0000"/>
                </a:solidFill>
                <a:latin typeface="Meiryo" panose="020B0604030504040204" pitchFamily="34" charset="-128"/>
                <a:ea typeface="Meiryo" panose="020B0604030504040204" pitchFamily="34" charset="-128"/>
              </a:rPr>
              <a:t>2035</a:t>
            </a:r>
            <a:r>
              <a:rPr kumimoji="1" lang="ja-JP" altLang="en-US" sz="1600" b="1" i="1">
                <a:solidFill>
                  <a:srgbClr val="FF0000"/>
                </a:solidFill>
                <a:latin typeface="Meiryo" panose="020B0604030504040204" pitchFamily="34" charset="-128"/>
                <a:ea typeface="Meiryo" panose="020B0604030504040204" pitchFamily="34" charset="-128"/>
              </a:rPr>
              <a:t>年</a:t>
            </a:r>
            <a:r>
              <a:rPr kumimoji="1" lang="en-US" altLang="ja-JP" sz="1600" b="1" i="1" dirty="0">
                <a:solidFill>
                  <a:srgbClr val="FF0000"/>
                </a:solidFill>
                <a:latin typeface="Meiryo" panose="020B0604030504040204" pitchFamily="34" charset="-128"/>
                <a:ea typeface="Meiryo" panose="020B0604030504040204" pitchFamily="34" charset="-128"/>
              </a:rPr>
              <a:t>±5</a:t>
            </a:r>
            <a:r>
              <a:rPr kumimoji="1" lang="ja-JP" altLang="en-US" sz="1600" b="1" i="1">
                <a:solidFill>
                  <a:srgbClr val="FF0000"/>
                </a:solidFill>
                <a:latin typeface="Meiryo" panose="020B0604030504040204" pitchFamily="34" charset="-128"/>
                <a:ea typeface="Meiryo" panose="020B0604030504040204" pitchFamily="34" charset="-128"/>
              </a:rPr>
              <a:t>年に、ほぼ確実に起きる</a:t>
            </a:r>
          </a:p>
        </p:txBody>
      </p:sp>
      <p:sp>
        <p:nvSpPr>
          <p:cNvPr id="12" name="スライド番号プレースホルダー 11">
            <a:extLst>
              <a:ext uri="{FF2B5EF4-FFF2-40B4-BE49-F238E27FC236}">
                <a16:creationId xmlns:a16="http://schemas.microsoft.com/office/drawing/2014/main" id="{26CEDFBE-AC94-0BFE-4707-8047C84CEFA8}"/>
              </a:ext>
            </a:extLst>
          </p:cNvPr>
          <p:cNvSpPr>
            <a:spLocks noGrp="1"/>
          </p:cNvSpPr>
          <p:nvPr>
            <p:ph type="sldNum" sz="quarter" idx="12"/>
          </p:nvPr>
        </p:nvSpPr>
        <p:spPr/>
        <p:txBody>
          <a:bodyPr/>
          <a:lstStyle/>
          <a:p>
            <a:fld id="{A5409D3D-4D56-DA49-B754-6829C7B96593}" type="slidenum">
              <a:rPr kumimoji="1" lang="ja-JP" altLang="en-US" smtClean="0"/>
              <a:t>2</a:t>
            </a:fld>
            <a:endParaRPr kumimoji="1" lang="ja-JP" altLang="en-US"/>
          </a:p>
        </p:txBody>
      </p:sp>
      <p:sp>
        <p:nvSpPr>
          <p:cNvPr id="13" name="テキスト ボックス 12">
            <a:extLst>
              <a:ext uri="{FF2B5EF4-FFF2-40B4-BE49-F238E27FC236}">
                <a16:creationId xmlns:a16="http://schemas.microsoft.com/office/drawing/2014/main" id="{DC7DA4D8-85E2-B72C-6C84-5F94FD606131}"/>
              </a:ext>
            </a:extLst>
          </p:cNvPr>
          <p:cNvSpPr txBox="1"/>
          <p:nvPr/>
        </p:nvSpPr>
        <p:spPr>
          <a:xfrm>
            <a:off x="6984695" y="256457"/>
            <a:ext cx="5174254" cy="338554"/>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30</a:t>
            </a:r>
            <a:r>
              <a:rPr kumimoji="1" lang="ja-JP" altLang="en-US" sz="1600">
                <a:latin typeface="Meiryo" panose="020B0604030504040204" pitchFamily="34" charset="-128"/>
                <a:ea typeface="Meiryo" panose="020B0604030504040204" pitchFamily="34" charset="-128"/>
              </a:rPr>
              <a:t>年以内に起きる確率は</a:t>
            </a:r>
            <a:r>
              <a:rPr kumimoji="1" lang="en-US" altLang="ja-JP" sz="1600" dirty="0">
                <a:latin typeface="Meiryo" panose="020B0604030504040204" pitchFamily="34" charset="-128"/>
                <a:ea typeface="Meiryo" panose="020B0604030504040204" pitchFamily="34" charset="-128"/>
              </a:rPr>
              <a:t>70~80</a:t>
            </a:r>
            <a:r>
              <a:rPr lang="en-US" altLang="ja-JP" sz="16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宮城</a:t>
            </a:r>
            <a:r>
              <a:rPr lang="ja-JP" altLang="en-US" sz="1200">
                <a:latin typeface="Meiryo" panose="020B0604030504040204" pitchFamily="34" charset="-128"/>
                <a:ea typeface="Meiryo" panose="020B0604030504040204" pitchFamily="34" charset="-128"/>
              </a:rPr>
              <a:t>県沖</a:t>
            </a:r>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a:t>
            </a:r>
            <a:r>
              <a:rPr lang="en-US" altLang="ja-JP" sz="1200" dirty="0">
                <a:latin typeface="Meiryo" panose="020B0604030504040204" pitchFamily="34" charset="-128"/>
                <a:ea typeface="Meiryo" panose="020B0604030504040204" pitchFamily="34" charset="-128"/>
              </a:rPr>
              <a:t>M7.4)</a:t>
            </a:r>
            <a:r>
              <a:rPr kumimoji="1" lang="en-US" altLang="ja-JP" sz="1200" b="1" dirty="0">
                <a:solidFill>
                  <a:srgbClr val="FF0000"/>
                </a:solidFill>
                <a:latin typeface="Meiryo" panose="020B0604030504040204" pitchFamily="34" charset="-128"/>
                <a:ea typeface="Meiryo" panose="020B0604030504040204" pitchFamily="34" charset="-128"/>
              </a:rPr>
              <a:t>90%</a:t>
            </a:r>
            <a:endParaRPr kumimoji="1" lang="ja-JP" altLang="en-US" sz="1200" b="1">
              <a:solidFill>
                <a:srgbClr val="FF0000"/>
              </a:solidFill>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6DAF1EE5-D7FE-17B5-CB20-C7EA500F512B}"/>
              </a:ext>
            </a:extLst>
          </p:cNvPr>
          <p:cNvSpPr txBox="1"/>
          <p:nvPr/>
        </p:nvSpPr>
        <p:spPr>
          <a:xfrm>
            <a:off x="5137948" y="3394718"/>
            <a:ext cx="3492956" cy="584775"/>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30</a:t>
            </a:r>
            <a:r>
              <a:rPr kumimoji="1" lang="ja-JP" altLang="en-US" sz="1600">
                <a:latin typeface="Meiryo" panose="020B0604030504040204" pitchFamily="34" charset="-128"/>
                <a:ea typeface="Meiryo" panose="020B0604030504040204" pitchFamily="34" charset="-128"/>
              </a:rPr>
              <a:t>年以内に起きる確率は</a:t>
            </a:r>
            <a:r>
              <a:rPr kumimoji="1" lang="en-US" altLang="ja-JP" sz="1600" dirty="0">
                <a:latin typeface="Meiryo" panose="020B0604030504040204" pitchFamily="34" charset="-128"/>
                <a:ea typeface="Meiryo" panose="020B0604030504040204" pitchFamily="34" charset="-128"/>
              </a:rPr>
              <a:t>70%</a:t>
            </a:r>
          </a:p>
          <a:p>
            <a:r>
              <a:rPr lang="ja-JP" altLang="en-US" sz="1600">
                <a:latin typeface="Meiryo" panose="020B0604030504040204" pitchFamily="34" charset="-128"/>
                <a:ea typeface="Meiryo" panose="020B0604030504040204" pitchFamily="34" charset="-128"/>
              </a:rPr>
              <a:t>時期は不明</a:t>
            </a:r>
            <a:endParaRPr kumimoji="1" lang="ja-JP" altLang="en-US" sz="1600">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0C03F7FB-4956-7292-E750-876F0FD74B8D}"/>
              </a:ext>
            </a:extLst>
          </p:cNvPr>
          <p:cNvSpPr txBox="1"/>
          <p:nvPr/>
        </p:nvSpPr>
        <p:spPr>
          <a:xfrm>
            <a:off x="9044849" y="4533540"/>
            <a:ext cx="3025963" cy="1384995"/>
          </a:xfrm>
          <a:prstGeom prst="rect">
            <a:avLst/>
          </a:prstGeom>
          <a:noFill/>
          <a:ln>
            <a:solidFill>
              <a:schemeClr val="accent1"/>
            </a:solidFill>
          </a:ln>
        </p:spPr>
        <p:txBody>
          <a:bodyPr wrap="square" rtlCol="0">
            <a:spAutoFit/>
          </a:bodyPr>
          <a:lstStyle/>
          <a:p>
            <a:r>
              <a:rPr kumimoji="1" lang="ja-JP" altLang="en-US" sz="1100">
                <a:latin typeface="Meiryo" panose="020B0604030504040204" pitchFamily="34" charset="-128"/>
                <a:ea typeface="Meiryo" panose="020B0604030504040204" pitchFamily="34" charset="-128"/>
              </a:rPr>
              <a:t>国土審議会第</a:t>
            </a:r>
            <a:r>
              <a:rPr kumimoji="1" lang="en-US" altLang="ja-JP" sz="1100" dirty="0">
                <a:latin typeface="Meiryo" panose="020B0604030504040204" pitchFamily="34" charset="-128"/>
                <a:ea typeface="Meiryo" panose="020B0604030504040204" pitchFamily="34" charset="-128"/>
              </a:rPr>
              <a:t>19</a:t>
            </a:r>
            <a:r>
              <a:rPr kumimoji="1" lang="ja-JP" altLang="en-US" sz="1100">
                <a:latin typeface="Meiryo" panose="020B0604030504040204" pitchFamily="34" charset="-128"/>
                <a:ea typeface="Meiryo" panose="020B0604030504040204" pitchFamily="34" charset="-128"/>
              </a:rPr>
              <a:t>回計画部会　配布資料</a:t>
            </a:r>
            <a:endParaRPr kumimoji="1" lang="en-US" altLang="ja-JP" sz="1100" dirty="0">
              <a:latin typeface="Meiryo" panose="020B0604030504040204" pitchFamily="34" charset="-128"/>
              <a:ea typeface="Meiryo" panose="020B0604030504040204" pitchFamily="34" charset="-128"/>
            </a:endParaRPr>
          </a:p>
          <a:p>
            <a:r>
              <a:rPr kumimoji="1" lang="en-US" altLang="ja-JP" sz="1100" dirty="0">
                <a:latin typeface="Meiryo" panose="020B0604030504040204" pitchFamily="34" charset="-128"/>
                <a:ea typeface="Meiryo" panose="020B0604030504040204" pitchFamily="34" charset="-128"/>
              </a:rPr>
              <a:t>【</a:t>
            </a:r>
            <a:r>
              <a:rPr kumimoji="1" lang="ja-JP" altLang="en-US" sz="1100">
                <a:latin typeface="Meiryo" panose="020B0604030504040204" pitchFamily="34" charset="-128"/>
                <a:ea typeface="Meiryo" panose="020B0604030504040204" pitchFamily="34" charset="-128"/>
              </a:rPr>
              <a:t>資料３</a:t>
            </a:r>
            <a:r>
              <a:rPr kumimoji="1" lang="en-US" altLang="ja-JP" sz="1100" dirty="0">
                <a:latin typeface="Meiryo" panose="020B0604030504040204" pitchFamily="34" charset="-128"/>
                <a:ea typeface="Meiryo" panose="020B0604030504040204" pitchFamily="34" charset="-128"/>
              </a:rPr>
              <a:t>-</a:t>
            </a:r>
            <a:r>
              <a:rPr kumimoji="1" lang="ja-JP" altLang="en-US" sz="1100">
                <a:latin typeface="Meiryo" panose="020B0604030504040204" pitchFamily="34" charset="-128"/>
                <a:ea typeface="Meiryo" panose="020B0604030504040204" pitchFamily="34" charset="-128"/>
              </a:rPr>
              <a:t>３</a:t>
            </a:r>
            <a:r>
              <a:rPr kumimoji="1" lang="en-US" altLang="ja-JP" sz="1100" dirty="0">
                <a:latin typeface="Meiryo" panose="020B0604030504040204" pitchFamily="34" charset="-128"/>
                <a:ea typeface="Meiryo" panose="020B0604030504040204" pitchFamily="34" charset="-128"/>
              </a:rPr>
              <a:t>】</a:t>
            </a:r>
            <a:r>
              <a:rPr kumimoji="1" lang="ja-JP" altLang="en-US" sz="1100">
                <a:latin typeface="Meiryo" panose="020B0604030504040204" pitchFamily="34" charset="-128"/>
                <a:ea typeface="Meiryo" panose="020B0604030504040204" pitchFamily="34" charset="-128"/>
              </a:rPr>
              <a:t>国土形成計画（全国計画）</a:t>
            </a:r>
            <a:endParaRPr kumimoji="1" lang="en-US" altLang="ja-JP" sz="1100" dirty="0">
              <a:latin typeface="Meiryo" panose="020B0604030504040204" pitchFamily="34" charset="-128"/>
              <a:ea typeface="Meiryo" panose="020B0604030504040204" pitchFamily="34" charset="-128"/>
            </a:endParaRPr>
          </a:p>
          <a:p>
            <a:r>
              <a:rPr kumimoji="1" lang="ja-JP" altLang="en-US" sz="1100">
                <a:latin typeface="Meiryo" panose="020B0604030504040204" pitchFamily="34" charset="-128"/>
                <a:ea typeface="Meiryo" panose="020B0604030504040204" pitchFamily="34" charset="-128"/>
              </a:rPr>
              <a:t>関連データ集</a:t>
            </a:r>
            <a:r>
              <a:rPr kumimoji="1" lang="en-US" altLang="ja-JP" sz="1100" dirty="0">
                <a:latin typeface="Meiryo" panose="020B0604030504040204" pitchFamily="34" charset="-128"/>
                <a:ea typeface="Meiryo" panose="020B0604030504040204" pitchFamily="34" charset="-128"/>
              </a:rPr>
              <a:t>(PDF</a:t>
            </a:r>
            <a:r>
              <a:rPr kumimoji="1" lang="ja-JP" altLang="en-US" sz="1100">
                <a:latin typeface="Meiryo" panose="020B0604030504040204" pitchFamily="34" charset="-128"/>
                <a:ea typeface="Meiryo" panose="020B0604030504040204" pitchFamily="34" charset="-128"/>
              </a:rPr>
              <a:t>形式</a:t>
            </a:r>
            <a:r>
              <a:rPr kumimoji="1" lang="en-US" altLang="ja-JP" sz="1100" dirty="0">
                <a:latin typeface="Meiryo" panose="020B0604030504040204" pitchFamily="34" charset="-128"/>
                <a:ea typeface="Meiryo" panose="020B0604030504040204" pitchFamily="34" charset="-128"/>
              </a:rPr>
              <a:t>:9.2MB)</a:t>
            </a:r>
          </a:p>
          <a:p>
            <a:r>
              <a:rPr kumimoji="1" lang="ja-JP" altLang="en-US" sz="1100">
                <a:latin typeface="Meiryo" panose="020B0604030504040204" pitchFamily="34" charset="-128"/>
                <a:ea typeface="Meiryo" panose="020B0604030504040204" pitchFamily="34" charset="-128"/>
              </a:rPr>
              <a:t>国土形成計画（全国計画）関連データ集</a:t>
            </a:r>
            <a:endParaRPr kumimoji="1" lang="en-US" altLang="ja-JP" sz="1100" dirty="0">
              <a:latin typeface="Meiryo" panose="020B0604030504040204" pitchFamily="34" charset="-128"/>
              <a:ea typeface="Meiryo" panose="020B0604030504040204" pitchFamily="34" charset="-128"/>
            </a:endParaRPr>
          </a:p>
          <a:p>
            <a:r>
              <a:rPr kumimoji="1" lang="en-US" altLang="ja-JP" sz="1000" dirty="0">
                <a:latin typeface="Meiryo" panose="020B0604030504040204" pitchFamily="34" charset="-128"/>
                <a:ea typeface="Meiryo" panose="020B0604030504040204" pitchFamily="34" charset="-128"/>
                <a:hlinkClick r:id="rId6"/>
              </a:rPr>
              <a:t>https://www.mlit.go.jp/policy/shingikai/content/001611639.pdf</a:t>
            </a:r>
            <a:r>
              <a:rPr kumimoji="1" lang="ja-JP" altLang="en-US" sz="1000">
                <a:latin typeface="Meiryo" panose="020B0604030504040204" pitchFamily="34" charset="-128"/>
                <a:ea typeface="Meiryo" panose="020B0604030504040204" pitchFamily="34" charset="-128"/>
              </a:rPr>
              <a:t>　より</a:t>
            </a:r>
            <a:endParaRPr kumimoji="1" lang="en-US" altLang="ja-JP" sz="1000" dirty="0">
              <a:latin typeface="Meiryo" panose="020B0604030504040204" pitchFamily="34" charset="-128"/>
              <a:ea typeface="Meiryo" panose="020B0604030504040204" pitchFamily="34" charset="-128"/>
            </a:endParaRPr>
          </a:p>
          <a:p>
            <a:r>
              <a:rPr lang="ja-JP" altLang="en-US" sz="1000">
                <a:latin typeface="Meiryo" panose="020B0604030504040204" pitchFamily="34" charset="-128"/>
                <a:ea typeface="Meiryo" panose="020B0604030504040204" pitchFamily="34" charset="-128"/>
              </a:rPr>
              <a:t>日時：令和５年５月 </a:t>
            </a:r>
            <a:r>
              <a:rPr lang="en-US" altLang="ja-JP" sz="1000" dirty="0">
                <a:latin typeface="Meiryo" panose="020B0604030504040204" pitchFamily="34" charset="-128"/>
                <a:ea typeface="Meiryo" panose="020B0604030504040204" pitchFamily="34" charset="-128"/>
              </a:rPr>
              <a:t>26 </a:t>
            </a:r>
            <a:r>
              <a:rPr lang="ja-JP" altLang="en-US" sz="1000">
                <a:latin typeface="Meiryo" panose="020B0604030504040204" pitchFamily="34" charset="-128"/>
                <a:ea typeface="Meiryo" panose="020B0604030504040204" pitchFamily="34" charset="-128"/>
              </a:rPr>
              <a:t>日（金）</a:t>
            </a:r>
            <a:r>
              <a:rPr lang="en-US" altLang="ja-JP" sz="1000" dirty="0">
                <a:latin typeface="Meiryo" panose="020B0604030504040204" pitchFamily="34" charset="-128"/>
                <a:ea typeface="Meiryo" panose="020B0604030504040204" pitchFamily="34" charset="-128"/>
              </a:rPr>
              <a:t>15:00</a:t>
            </a:r>
            <a:r>
              <a:rPr lang="ja-JP" altLang="en-US" sz="1000">
                <a:latin typeface="Meiryo" panose="020B0604030504040204" pitchFamily="34" charset="-128"/>
                <a:ea typeface="Meiryo" panose="020B0604030504040204" pitchFamily="34" charset="-128"/>
              </a:rPr>
              <a:t>～</a:t>
            </a:r>
            <a:r>
              <a:rPr lang="en-US" altLang="ja-JP" sz="1000" dirty="0">
                <a:latin typeface="Meiryo" panose="020B0604030504040204" pitchFamily="34" charset="-128"/>
                <a:ea typeface="Meiryo" panose="020B0604030504040204" pitchFamily="34" charset="-128"/>
              </a:rPr>
              <a:t>17:00</a:t>
            </a:r>
          </a:p>
          <a:p>
            <a:endParaRPr lang="en-US" altLang="ja-JP" sz="1000" dirty="0">
              <a:latin typeface="Meiryo" panose="020B0604030504040204" pitchFamily="34" charset="-128"/>
              <a:ea typeface="Meiryo" panose="020B0604030504040204" pitchFamily="34" charset="-128"/>
            </a:endParaRPr>
          </a:p>
        </p:txBody>
      </p:sp>
      <p:sp>
        <p:nvSpPr>
          <p:cNvPr id="6" name="角丸四角形 5">
            <a:extLst>
              <a:ext uri="{FF2B5EF4-FFF2-40B4-BE49-F238E27FC236}">
                <a16:creationId xmlns:a16="http://schemas.microsoft.com/office/drawing/2014/main" id="{031E0475-6A9F-86C9-CFD8-032223CC9D0D}"/>
              </a:ext>
            </a:extLst>
          </p:cNvPr>
          <p:cNvSpPr/>
          <p:nvPr/>
        </p:nvSpPr>
        <p:spPr>
          <a:xfrm>
            <a:off x="166361" y="1343892"/>
            <a:ext cx="5024264" cy="5484153"/>
          </a:xfrm>
          <a:prstGeom prst="roundRect">
            <a:avLst/>
          </a:prstGeom>
          <a:solidFill>
            <a:srgbClr val="FFFF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99E586E7-1306-EBBA-DE4F-40357FA35E12}"/>
              </a:ext>
            </a:extLst>
          </p:cNvPr>
          <p:cNvPicPr>
            <a:picLocks noChangeAspect="1"/>
          </p:cNvPicPr>
          <p:nvPr/>
        </p:nvPicPr>
        <p:blipFill>
          <a:blip r:embed="rId7"/>
          <a:stretch>
            <a:fillRect/>
          </a:stretch>
        </p:blipFill>
        <p:spPr>
          <a:xfrm>
            <a:off x="5214120" y="1977693"/>
            <a:ext cx="2036272" cy="1284753"/>
          </a:xfrm>
          <a:prstGeom prst="rect">
            <a:avLst/>
          </a:prstGeom>
        </p:spPr>
      </p:pic>
      <p:sp>
        <p:nvSpPr>
          <p:cNvPr id="15" name="テキスト ボックス 14">
            <a:extLst>
              <a:ext uri="{FF2B5EF4-FFF2-40B4-BE49-F238E27FC236}">
                <a16:creationId xmlns:a16="http://schemas.microsoft.com/office/drawing/2014/main" id="{A3621105-5E43-C4D9-97D2-8D53FC8FDEB2}"/>
              </a:ext>
            </a:extLst>
          </p:cNvPr>
          <p:cNvSpPr txBox="1"/>
          <p:nvPr/>
        </p:nvSpPr>
        <p:spPr>
          <a:xfrm>
            <a:off x="4655046" y="1454925"/>
            <a:ext cx="2751737" cy="523220"/>
          </a:xfrm>
          <a:prstGeom prst="rect">
            <a:avLst/>
          </a:prstGeom>
          <a:noFill/>
        </p:spPr>
        <p:txBody>
          <a:bodyPr wrap="squar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東日本大震災の</a:t>
            </a:r>
            <a:r>
              <a:rPr kumimoji="1" lang="en-US" altLang="ja-JP" sz="1600" b="1" dirty="0">
                <a:solidFill>
                  <a:srgbClr val="FF0000"/>
                </a:solidFill>
                <a:latin typeface="Meiryo" panose="020B0604030504040204" pitchFamily="34" charset="-128"/>
                <a:ea typeface="Meiryo" panose="020B0604030504040204" pitchFamily="34" charset="-128"/>
              </a:rPr>
              <a:t>10</a:t>
            </a:r>
            <a:r>
              <a:rPr kumimoji="1" lang="ja-JP" altLang="en-US" sz="1600" b="1">
                <a:solidFill>
                  <a:srgbClr val="FF0000"/>
                </a:solidFill>
                <a:latin typeface="Meiryo" panose="020B0604030504040204" pitchFamily="34" charset="-128"/>
                <a:ea typeface="Meiryo" panose="020B0604030504040204" pitchFamily="34" charset="-128"/>
              </a:rPr>
              <a:t>倍の被害</a:t>
            </a:r>
            <a:endParaRPr kumimoji="1" lang="en-US" altLang="ja-JP" sz="1600" b="1" dirty="0">
              <a:solidFill>
                <a:srgbClr val="FF0000"/>
              </a:solidFill>
              <a:latin typeface="Meiryo" panose="020B0604030504040204" pitchFamily="34" charset="-128"/>
              <a:ea typeface="Meiryo" panose="020B0604030504040204" pitchFamily="34" charset="-128"/>
            </a:endParaRPr>
          </a:p>
          <a:p>
            <a:r>
              <a:rPr kumimoji="1" lang="en-US" altLang="ja-JP" sz="12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富士山噴火を引き起こす可能性も</a:t>
            </a:r>
            <a:endParaRPr kumimoji="1" lang="ja-JP" altLang="en-US" sz="1200" b="1">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9120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DACD0-A20B-F494-339F-D61C74B77313}"/>
              </a:ext>
            </a:extLst>
          </p:cNvPr>
          <p:cNvSpPr>
            <a:spLocks noGrp="1"/>
          </p:cNvSpPr>
          <p:nvPr>
            <p:ph type="title"/>
          </p:nvPr>
        </p:nvSpPr>
        <p:spPr>
          <a:xfrm>
            <a:off x="838199" y="365125"/>
            <a:ext cx="10870579" cy="1325563"/>
          </a:xfrm>
        </p:spPr>
        <p:txBody>
          <a:bodyPr>
            <a:normAutofit/>
          </a:bodyPr>
          <a:lstStyle/>
          <a:p>
            <a:r>
              <a:rPr kumimoji="1" lang="ja-JP" altLang="en-US" sz="4000">
                <a:latin typeface="Meiryo" panose="020B0604030504040204" pitchFamily="34" charset="-128"/>
                <a:ea typeface="Meiryo" panose="020B0604030504040204" pitchFamily="34" charset="-128"/>
              </a:rPr>
              <a:t>南海トラフ地震</a:t>
            </a:r>
            <a:r>
              <a:rPr lang="ja-JP" altLang="en-US" sz="4000">
                <a:latin typeface="Meiryo" panose="020B0604030504040204" pitchFamily="34" charset="-128"/>
                <a:ea typeface="Meiryo" panose="020B0604030504040204" pitchFamily="34" charset="-128"/>
              </a:rPr>
              <a:t>で</a:t>
            </a:r>
            <a:r>
              <a:rPr kumimoji="1" lang="ja-JP" altLang="en-US" sz="4000">
                <a:latin typeface="Meiryo" panose="020B0604030504040204" pitchFamily="34" charset="-128"/>
                <a:ea typeface="Meiryo" panose="020B0604030504040204" pitchFamily="34" charset="-128"/>
              </a:rPr>
              <a:t>盛岡ができる対策　問題点例</a:t>
            </a:r>
          </a:p>
        </p:txBody>
      </p:sp>
      <p:sp>
        <p:nvSpPr>
          <p:cNvPr id="3" name="コンテンツ プレースホルダー 2">
            <a:extLst>
              <a:ext uri="{FF2B5EF4-FFF2-40B4-BE49-F238E27FC236}">
                <a16:creationId xmlns:a16="http://schemas.microsoft.com/office/drawing/2014/main" id="{A5F4304B-551D-4C50-C679-D636EF008D1D}"/>
              </a:ext>
            </a:extLst>
          </p:cNvPr>
          <p:cNvSpPr>
            <a:spLocks noGrp="1"/>
          </p:cNvSpPr>
          <p:nvPr>
            <p:ph idx="1"/>
          </p:nvPr>
        </p:nvSpPr>
        <p:spPr>
          <a:xfrm>
            <a:off x="838200" y="1825625"/>
            <a:ext cx="10870580" cy="4351338"/>
          </a:xfrm>
        </p:spPr>
        <p:txBody>
          <a:bodyPr>
            <a:normAutofit/>
          </a:bodyPr>
          <a:lstStyle/>
          <a:p>
            <a:pPr marL="0" indent="0">
              <a:buNone/>
            </a:pPr>
            <a:r>
              <a:rPr lang="ja-JP" altLang="en-US" sz="2400">
                <a:latin typeface="Meiryo" panose="020B0604030504040204" pitchFamily="34" charset="-128"/>
                <a:ea typeface="Meiryo" panose="020B0604030504040204" pitchFamily="34" charset="-128"/>
              </a:rPr>
              <a:t>製造業の場合</a:t>
            </a:r>
            <a:r>
              <a:rPr lang="en-US" altLang="ja-JP" sz="2400" dirty="0">
                <a:latin typeface="Meiryo" panose="020B0604030504040204" pitchFamily="34" charset="-128"/>
                <a:ea typeface="Meiryo" panose="020B0604030504040204" pitchFamily="34" charset="-128"/>
              </a:rPr>
              <a:t>…</a:t>
            </a:r>
            <a:r>
              <a:rPr lang="ja-JP" altLang="en-US" sz="2400">
                <a:latin typeface="Meiryo" panose="020B0604030504040204" pitchFamily="34" charset="-128"/>
                <a:ea typeface="Meiryo" panose="020B0604030504040204" pitchFamily="34" charset="-128"/>
              </a:rPr>
              <a:t>遠隔地での</a:t>
            </a:r>
            <a:r>
              <a:rPr lang="en-US" altLang="ja-JP" sz="2400" dirty="0">
                <a:latin typeface="Meiryo" panose="020B0604030504040204" pitchFamily="34" charset="-128"/>
                <a:ea typeface="Meiryo" panose="020B0604030504040204" pitchFamily="34" charset="-128"/>
              </a:rPr>
              <a:t>BCP</a:t>
            </a:r>
            <a:r>
              <a:rPr lang="ja-JP" altLang="en-US" sz="2400">
                <a:latin typeface="Meiryo" panose="020B0604030504040204" pitchFamily="34" charset="-128"/>
                <a:ea typeface="Meiryo" panose="020B0604030504040204" pitchFamily="34" charset="-128"/>
              </a:rPr>
              <a:t>の問題点</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別拠点にサブ工場を建てようとしても、すぐには資金を用立てできない</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→同業種の会社で協定を結び、相互に支援しあう仕組みを構築</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→盛岡市役所で、そのモデルのガイドラインを作成</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すぐには、代替となるサプライチェーンを構築できない</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→盛岡市役所で、業種ごとの同業種企業のデータベースを作成、取引のための条件等も確認しておく、上流も下流も検討しておく</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供給先まで遠くて納品の納期コスト等が合わず採算が取れない</a:t>
            </a:r>
            <a:endParaRPr lang="en-US" altLang="ja-JP" sz="24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→盛岡市役所で、東北・北関東圏での小さな経済圏の可能性を探っておく</a:t>
            </a:r>
            <a:endParaRPr lang="en-US" altLang="ja-JP" sz="2400" dirty="0">
              <a:latin typeface="Meiryo" panose="020B0604030504040204" pitchFamily="34" charset="-128"/>
              <a:ea typeface="Meiryo" panose="020B0604030504040204" pitchFamily="34" charset="-128"/>
            </a:endParaRPr>
          </a:p>
          <a:p>
            <a:pPr marL="0" indent="0">
              <a:buNone/>
            </a:pPr>
            <a:endParaRPr lang="en-US" altLang="ja-JP" sz="2400" dirty="0">
              <a:latin typeface="Meiryo" panose="020B0604030504040204" pitchFamily="34" charset="-128"/>
              <a:ea typeface="Meiryo" panose="020B0604030504040204" pitchFamily="34" charset="-128"/>
            </a:endParaRPr>
          </a:p>
          <a:p>
            <a:endParaRPr lang="en-US" altLang="ja-JP" sz="2400" dirty="0">
              <a:latin typeface="Meiryo" panose="020B0604030504040204" pitchFamily="34" charset="-128"/>
              <a:ea typeface="Meiryo" panose="020B0604030504040204" pitchFamily="34" charset="-128"/>
            </a:endParaRPr>
          </a:p>
          <a:p>
            <a:pPr marL="0" indent="0">
              <a:buNone/>
            </a:pPr>
            <a:endParaRPr lang="en-US" altLang="ja-JP" sz="2400" dirty="0">
              <a:latin typeface="Meiryo" panose="020B0604030504040204" pitchFamily="34" charset="-128"/>
              <a:ea typeface="Meiryo" panose="020B0604030504040204" pitchFamily="34" charset="-128"/>
            </a:endParaRPr>
          </a:p>
          <a:p>
            <a:endParaRPr lang="en-US" altLang="ja-JP" sz="2400" dirty="0">
              <a:latin typeface="Meiryo" panose="020B0604030504040204" pitchFamily="34" charset="-128"/>
              <a:ea typeface="Meiryo" panose="020B0604030504040204" pitchFamily="34" charset="-128"/>
            </a:endParaRPr>
          </a:p>
          <a:p>
            <a:endParaRPr kumimoji="1" lang="en-US" altLang="ja-JP" sz="2400" dirty="0">
              <a:latin typeface="Meiryo" panose="020B0604030504040204" pitchFamily="34" charset="-128"/>
              <a:ea typeface="Meiryo" panose="020B0604030504040204" pitchFamily="34" charset="-128"/>
            </a:endParaRPr>
          </a:p>
          <a:p>
            <a:pPr marL="0" indent="0">
              <a:buNone/>
            </a:pPr>
            <a:endParaRPr lang="ja-JP" altLang="en-US" sz="2400" i="0">
              <a:solidFill>
                <a:srgbClr val="0F0F0F"/>
              </a:solidFill>
              <a:effectLst/>
              <a:latin typeface="Meiryo" panose="020B0604030504040204" pitchFamily="34" charset="-128"/>
              <a:ea typeface="Meiryo" panose="020B0604030504040204" pitchFamily="34" charset="-128"/>
            </a:endParaRPr>
          </a:p>
          <a:p>
            <a:endParaRPr lang="en-US" altLang="ja-JP" sz="2400" dirty="0">
              <a:effectLst/>
              <a:latin typeface="Meiryo" panose="020B0604030504040204" pitchFamily="34" charset="-128"/>
              <a:ea typeface="Meiryo" panose="020B0604030504040204" pitchFamily="34" charset="-128"/>
            </a:endParaRPr>
          </a:p>
          <a:p>
            <a:pPr marL="0" indent="0">
              <a:buNone/>
            </a:pPr>
            <a:endParaRPr lang="en-US" altLang="ja-JP" sz="2400" dirty="0">
              <a:latin typeface="Meiryo" panose="020B0604030504040204" pitchFamily="34" charset="-128"/>
              <a:ea typeface="Meiryo" panose="020B0604030504040204" pitchFamily="34" charset="-128"/>
            </a:endParaRPr>
          </a:p>
          <a:p>
            <a:pPr marL="0" indent="0">
              <a:buNone/>
            </a:pPr>
            <a:endParaRPr lang="en-US" altLang="ja-JP" sz="2400" dirty="0">
              <a:effectLst/>
              <a:latin typeface="Meiryo" panose="020B0604030504040204" pitchFamily="34" charset="-128"/>
              <a:ea typeface="Meiryo" panose="020B0604030504040204" pitchFamily="34" charset="-128"/>
            </a:endParaRPr>
          </a:p>
          <a:p>
            <a:pPr marL="0" indent="0">
              <a:buNone/>
            </a:pPr>
            <a:endParaRPr lang="en-US" altLang="ja-JP" sz="2400" dirty="0">
              <a:latin typeface="Meiryo" panose="020B0604030504040204" pitchFamily="34" charset="-128"/>
              <a:ea typeface="Meiryo" panose="020B0604030504040204" pitchFamily="34" charset="-128"/>
            </a:endParaRPr>
          </a:p>
          <a:p>
            <a:pPr marL="0" indent="0">
              <a:buNone/>
            </a:pPr>
            <a:endParaRPr lang="ja-JP" altLang="en-US" sz="2400">
              <a:effectLst/>
              <a:latin typeface="Meiryo" panose="020B0604030504040204" pitchFamily="34" charset="-128"/>
              <a:ea typeface="Meiryo" panose="020B0604030504040204" pitchFamily="34" charset="-128"/>
            </a:endParaRPr>
          </a:p>
          <a:p>
            <a:endParaRPr kumimoji="1" lang="en-US" altLang="ja-JP" sz="2400" dirty="0">
              <a:latin typeface="Meiryo" panose="020B0604030504040204" pitchFamily="34" charset="-128"/>
              <a:ea typeface="Meiryo" panose="020B0604030504040204" pitchFamily="34" charset="-128"/>
            </a:endParaRPr>
          </a:p>
          <a:p>
            <a:endParaRPr kumimoji="1" lang="en-US" altLang="ja-JP" sz="2400" dirty="0">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537035C5-864E-02A8-7C2C-0B32C21D12B6}"/>
              </a:ext>
            </a:extLst>
          </p:cNvPr>
          <p:cNvSpPr>
            <a:spLocks noGrp="1"/>
          </p:cNvSpPr>
          <p:nvPr>
            <p:ph type="sldNum" sz="quarter" idx="12"/>
          </p:nvPr>
        </p:nvSpPr>
        <p:spPr/>
        <p:txBody>
          <a:bodyPr/>
          <a:lstStyle/>
          <a:p>
            <a:fld id="{A5409D3D-4D56-DA49-B754-6829C7B96593}" type="slidenum">
              <a:rPr kumimoji="1" lang="ja-JP" altLang="en-US" smtClean="0"/>
              <a:t>20</a:t>
            </a:fld>
            <a:endParaRPr kumimoji="1" lang="ja-JP" altLang="en-US"/>
          </a:p>
        </p:txBody>
      </p:sp>
      <p:sp>
        <p:nvSpPr>
          <p:cNvPr id="5" name="角丸四角形 4">
            <a:extLst>
              <a:ext uri="{FF2B5EF4-FFF2-40B4-BE49-F238E27FC236}">
                <a16:creationId xmlns:a16="http://schemas.microsoft.com/office/drawing/2014/main" id="{FE05CA78-CFD8-19A5-7B26-E651E84F04B8}"/>
              </a:ext>
            </a:extLst>
          </p:cNvPr>
          <p:cNvSpPr/>
          <p:nvPr/>
        </p:nvSpPr>
        <p:spPr>
          <a:xfrm>
            <a:off x="862083" y="5711709"/>
            <a:ext cx="9917749" cy="930508"/>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latin typeface="Meiryo" panose="020B0604030504040204" pitchFamily="34" charset="-128"/>
                <a:ea typeface="Meiryo" panose="020B0604030504040204" pitchFamily="34" charset="-128"/>
              </a:rPr>
              <a:t>人道的な支援として、福祉的サポートの充実と、企業誘致を</a:t>
            </a:r>
            <a:r>
              <a:rPr kumimoji="1" lang="en-US" altLang="ja-JP" sz="2000" dirty="0">
                <a:solidFill>
                  <a:schemeClr val="tx1"/>
                </a:solidFill>
                <a:latin typeface="Meiryo" panose="020B0604030504040204" pitchFamily="34" charset="-128"/>
                <a:ea typeface="Meiryo" panose="020B0604030504040204" pitchFamily="34" charset="-128"/>
              </a:rPr>
              <a:t>WIN-WIN</a:t>
            </a:r>
            <a:r>
              <a:rPr kumimoji="1" lang="ja-JP" altLang="en-US" sz="2000">
                <a:solidFill>
                  <a:schemeClr val="tx1"/>
                </a:solidFill>
                <a:latin typeface="Meiryo" panose="020B0604030504040204" pitchFamily="34" charset="-128"/>
                <a:ea typeface="Meiryo" panose="020B0604030504040204" pitchFamily="34" charset="-128"/>
              </a:rPr>
              <a:t>に導く意味を、</a:t>
            </a:r>
            <a:endParaRPr kumimoji="1" lang="en-US" altLang="ja-JP" sz="2000" dirty="0">
              <a:solidFill>
                <a:schemeClr val="tx1"/>
              </a:solidFill>
              <a:latin typeface="Meiryo" panose="020B0604030504040204" pitchFamily="34" charset="-128"/>
              <a:ea typeface="Meiryo" panose="020B0604030504040204" pitchFamily="34" charset="-128"/>
            </a:endParaRPr>
          </a:p>
          <a:p>
            <a:pPr algn="ctr"/>
            <a:r>
              <a:rPr lang="ja-JP" altLang="en-US" sz="2000">
                <a:solidFill>
                  <a:schemeClr val="tx1"/>
                </a:solidFill>
                <a:latin typeface="Meiryo" panose="020B0604030504040204" pitchFamily="34" charset="-128"/>
                <a:ea typeface="Meiryo" panose="020B0604030504040204" pitchFamily="34" charset="-128"/>
              </a:rPr>
              <a:t>岩手県、市町村、東北６県で共有して推進</a:t>
            </a:r>
            <a:endParaRPr kumimoji="1" lang="ja-JP" altLang="en-US" sz="2000"/>
          </a:p>
        </p:txBody>
      </p:sp>
    </p:spTree>
    <p:extLst>
      <p:ext uri="{BB962C8B-B14F-4D97-AF65-F5344CB8AC3E}">
        <p14:creationId xmlns:p14="http://schemas.microsoft.com/office/powerpoint/2010/main" val="95510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DACD0-A20B-F494-339F-D61C74B77313}"/>
              </a:ext>
            </a:extLst>
          </p:cNvPr>
          <p:cNvSpPr>
            <a:spLocks noGrp="1"/>
          </p:cNvSpPr>
          <p:nvPr>
            <p:ph type="title"/>
          </p:nvPr>
        </p:nvSpPr>
        <p:spPr/>
        <p:txBody>
          <a:bodyPr>
            <a:normAutofit/>
          </a:bodyPr>
          <a:lstStyle/>
          <a:p>
            <a:r>
              <a:rPr kumimoji="1" lang="ja-JP" altLang="en-US" sz="4000">
                <a:latin typeface="Meiryo" panose="020B0604030504040204" pitchFamily="34" charset="-128"/>
                <a:ea typeface="Meiryo" panose="020B0604030504040204" pitchFamily="34" charset="-128"/>
              </a:rPr>
              <a:t>南海トラフ地震</a:t>
            </a:r>
            <a:r>
              <a:rPr lang="ja-JP" altLang="en-US" sz="4000">
                <a:latin typeface="Meiryo" panose="020B0604030504040204" pitchFamily="34" charset="-128"/>
                <a:ea typeface="Meiryo" panose="020B0604030504040204" pitchFamily="34" charset="-128"/>
              </a:rPr>
              <a:t>対応の岩手のメリット</a:t>
            </a:r>
            <a:endParaRPr kumimoji="1" lang="ja-JP" altLang="en-US" sz="4000">
              <a:latin typeface="Meiryo" panose="020B0604030504040204" pitchFamily="34" charset="-128"/>
              <a:ea typeface="Meiryo" panose="020B0604030504040204" pitchFamily="34" charset="-128"/>
            </a:endParaRPr>
          </a:p>
        </p:txBody>
      </p:sp>
      <p:sp>
        <p:nvSpPr>
          <p:cNvPr id="3" name="コンテンツ プレースホルダー 2">
            <a:extLst>
              <a:ext uri="{FF2B5EF4-FFF2-40B4-BE49-F238E27FC236}">
                <a16:creationId xmlns:a16="http://schemas.microsoft.com/office/drawing/2014/main" id="{A5F4304B-551D-4C50-C679-D636EF008D1D}"/>
              </a:ext>
            </a:extLst>
          </p:cNvPr>
          <p:cNvSpPr>
            <a:spLocks noGrp="1"/>
          </p:cNvSpPr>
          <p:nvPr>
            <p:ph idx="1"/>
          </p:nvPr>
        </p:nvSpPr>
        <p:spPr>
          <a:xfrm>
            <a:off x="838200" y="1825625"/>
            <a:ext cx="10870580" cy="4667250"/>
          </a:xfrm>
        </p:spPr>
        <p:txBody>
          <a:bodyPr>
            <a:normAutofit fontScale="92500" lnSpcReduction="20000"/>
          </a:bodyPr>
          <a:lstStyle/>
          <a:p>
            <a:r>
              <a:rPr kumimoji="1" lang="ja-JP" altLang="en-US" sz="2000">
                <a:latin typeface="Meiryo" panose="020B0604030504040204" pitchFamily="34" charset="-128"/>
                <a:ea typeface="Meiryo" panose="020B0604030504040204" pitchFamily="34" charset="-128"/>
              </a:rPr>
              <a:t>岩手復興応援の道</a:t>
            </a:r>
            <a:r>
              <a:rPr kumimoji="1" lang="en-US" altLang="ja-JP" sz="2000" dirty="0">
                <a:latin typeface="Meiryo" panose="020B0604030504040204" pitchFamily="34" charset="-128"/>
                <a:ea typeface="Meiryo" panose="020B0604030504040204" pitchFamily="34" charset="-128"/>
              </a:rPr>
              <a:t>(</a:t>
            </a:r>
            <a:r>
              <a:rPr kumimoji="1" lang="ja-JP" altLang="en-US" sz="2000">
                <a:latin typeface="Meiryo" panose="020B0604030504040204" pitchFamily="34" charset="-128"/>
                <a:ea typeface="Meiryo" panose="020B0604030504040204" pitchFamily="34" charset="-128"/>
              </a:rPr>
              <a:t>陸前高田市</a:t>
            </a:r>
            <a:r>
              <a:rPr kumimoji="1" lang="en-US" altLang="ja-JP" sz="2000" dirty="0">
                <a:latin typeface="Meiryo" panose="020B0604030504040204" pitchFamily="34" charset="-128"/>
                <a:ea typeface="Meiryo" panose="020B0604030504040204" pitchFamily="34" charset="-128"/>
              </a:rPr>
              <a:t>)</a:t>
            </a:r>
            <a:r>
              <a:rPr lang="ja-JP" altLang="en-US" sz="2000">
                <a:latin typeface="Meiryo" panose="020B0604030504040204" pitchFamily="34" charset="-128"/>
                <a:ea typeface="Meiryo" panose="020B0604030504040204" pitchFamily="34" charset="-128"/>
              </a:rPr>
              <a:t>で受けた恩義を形にして表すことができる</a:t>
            </a:r>
            <a:endParaRPr kumimoji="1"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盛岡広域</a:t>
            </a:r>
            <a:r>
              <a:rPr lang="en-US" altLang="ja-JP" sz="2000" dirty="0">
                <a:latin typeface="Meiryo" panose="020B0604030504040204" pitchFamily="34" charset="-128"/>
                <a:ea typeface="Meiryo" panose="020B0604030504040204" pitchFamily="34" charset="-128"/>
              </a:rPr>
              <a:t>8</a:t>
            </a:r>
            <a:r>
              <a:rPr lang="ja-JP" altLang="en-US" sz="2000">
                <a:latin typeface="Meiryo" panose="020B0604030504040204" pitchFamily="34" charset="-128"/>
                <a:ea typeface="Meiryo" panose="020B0604030504040204" pitchFamily="34" charset="-128"/>
              </a:rPr>
              <a:t>市町村長によるメッセージ「がんばろう！岩手─想いはひとつ、元気な　盛岡広域</a:t>
            </a:r>
            <a:endParaRPr lang="en-US" altLang="ja-JP" sz="2000" dirty="0">
              <a:latin typeface="Meiryo" panose="020B0604030504040204" pitchFamily="34" charset="-128"/>
              <a:ea typeface="Meiryo" panose="020B0604030504040204" pitchFamily="34" charset="-128"/>
            </a:endParaRPr>
          </a:p>
          <a:p>
            <a:pPr marL="0" indent="0">
              <a:buNone/>
            </a:pPr>
            <a:r>
              <a:rPr lang="ja-JP" altLang="en-US" sz="2000">
                <a:latin typeface="Meiryo" panose="020B0604030504040204" pitchFamily="34" charset="-128"/>
                <a:ea typeface="Meiryo" panose="020B0604030504040204" pitchFamily="34" charset="-128"/>
              </a:rPr>
              <a:t>　</a:t>
            </a:r>
            <a:r>
              <a:rPr lang="en-US" altLang="ja-JP" sz="2000" dirty="0">
                <a:latin typeface="Meiryo" panose="020B0604030504040204" pitchFamily="34" charset="-128"/>
                <a:ea typeface="Meiryo" panose="020B0604030504040204" pitchFamily="34" charset="-128"/>
              </a:rPr>
              <a:t>8</a:t>
            </a:r>
            <a:r>
              <a:rPr lang="ja-JP" altLang="en-US" sz="2000">
                <a:latin typeface="Meiryo" panose="020B0604030504040204" pitchFamily="34" charset="-128"/>
                <a:ea typeface="Meiryo" panose="020B0604030504040204" pitchFamily="34" charset="-128"/>
              </a:rPr>
              <a:t>市町村─」を、日本に広め、震災前から被災を最小限に抑え強靭な日本を思い描くことが</a:t>
            </a:r>
            <a:endParaRPr lang="en-US" altLang="ja-JP" sz="2000" dirty="0">
              <a:latin typeface="Meiryo" panose="020B0604030504040204" pitchFamily="34" charset="-128"/>
              <a:ea typeface="Meiryo" panose="020B0604030504040204" pitchFamily="34" charset="-128"/>
            </a:endParaRPr>
          </a:p>
          <a:p>
            <a:pPr marL="0" indent="0">
              <a:buNone/>
            </a:pPr>
            <a:r>
              <a:rPr lang="ja-JP" altLang="en-US" sz="2000">
                <a:latin typeface="Meiryo" panose="020B0604030504040204" pitchFamily="34" charset="-128"/>
                <a:ea typeface="Meiryo" panose="020B0604030504040204" pitchFamily="34" charset="-128"/>
              </a:rPr>
              <a:t>　できる</a:t>
            </a:r>
            <a:endParaRPr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岩手の若い人たちが、日本の未来のために今できることをやることで、誇りと自信が持てる</a:t>
            </a:r>
            <a:endParaRPr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マーケティングで重要な、「顧客」「顧客の問題」に深く取り組むことができる</a:t>
            </a:r>
            <a:endParaRPr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特に辛い思い出である被災の知見を、「顧客の認知していない問題」の発見に活かすことができる</a:t>
            </a:r>
            <a:endParaRPr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住民、生活者の立場から地域政策を考える機会になる</a:t>
            </a:r>
            <a:endParaRPr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企業誘致で岩手を活気づけることができる</a:t>
            </a:r>
            <a:endParaRPr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総合的に岩手を元気にすることが出来る</a:t>
            </a:r>
            <a:endParaRPr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不謹慎の誹りを恐れずに言えば、南海トラフ巨大地震と首都圏直下型地震への事前の対応が、</a:t>
            </a:r>
            <a:endParaRPr lang="en-US" altLang="ja-JP" sz="2000" dirty="0">
              <a:latin typeface="Meiryo" panose="020B0604030504040204" pitchFamily="34" charset="-128"/>
              <a:ea typeface="Meiryo" panose="020B0604030504040204" pitchFamily="34" charset="-128"/>
            </a:endParaRPr>
          </a:p>
          <a:p>
            <a:pPr marL="0" indent="0">
              <a:buNone/>
            </a:pPr>
            <a:r>
              <a:rPr lang="ja-JP" altLang="en-US" sz="2000">
                <a:latin typeface="Meiryo" panose="020B0604030504040204" pitchFamily="34" charset="-128"/>
                <a:ea typeface="Meiryo" panose="020B0604030504040204" pitchFamily="34" charset="-128"/>
              </a:rPr>
              <a:t>　ピンチをチャンスにとなる</a:t>
            </a:r>
          </a:p>
          <a:p>
            <a:r>
              <a:rPr lang="ja-JP" altLang="en-US" sz="2000">
                <a:latin typeface="Meiryo" panose="020B0604030504040204" pitchFamily="34" charset="-128"/>
                <a:ea typeface="Meiryo" panose="020B0604030504040204" pitchFamily="34" charset="-128"/>
              </a:rPr>
              <a:t>日本の問題、東京一極集中、太平洋ベルト地帯への極端な偏りを少しでも軽減できないか？</a:t>
            </a:r>
            <a:endParaRPr lang="en-US" altLang="ja-JP" sz="2000" dirty="0">
              <a:latin typeface="Meiryo" panose="020B0604030504040204" pitchFamily="34" charset="-128"/>
              <a:ea typeface="Meiryo" panose="020B0604030504040204" pitchFamily="34" charset="-128"/>
            </a:endParaRPr>
          </a:p>
          <a:p>
            <a:endParaRPr lang="en-US" altLang="ja-JP" sz="2000" dirty="0">
              <a:latin typeface="Meiryo" panose="020B0604030504040204" pitchFamily="34" charset="-128"/>
              <a:ea typeface="Meiryo" panose="020B0604030504040204" pitchFamily="34" charset="-128"/>
            </a:endParaRPr>
          </a:p>
          <a:p>
            <a:endParaRPr lang="en-US" altLang="ja-JP" sz="2000" dirty="0">
              <a:latin typeface="Meiryo" panose="020B0604030504040204" pitchFamily="34" charset="-128"/>
              <a:ea typeface="Meiryo" panose="020B0604030504040204" pitchFamily="34" charset="-128"/>
            </a:endParaRPr>
          </a:p>
          <a:p>
            <a:pPr marL="0" indent="0">
              <a:buNone/>
            </a:pPr>
            <a:endParaRPr lang="en-US" altLang="ja-JP" sz="2000" dirty="0">
              <a:latin typeface="Meiryo" panose="020B0604030504040204" pitchFamily="34" charset="-128"/>
              <a:ea typeface="Meiryo" panose="020B0604030504040204" pitchFamily="34" charset="-128"/>
            </a:endParaRPr>
          </a:p>
          <a:p>
            <a:pPr marL="0" indent="0">
              <a:buNone/>
            </a:pPr>
            <a:endParaRPr lang="en-US" altLang="ja-JP" sz="2400" dirty="0">
              <a:latin typeface="Meiryo" panose="020B0604030504040204" pitchFamily="34" charset="-128"/>
              <a:ea typeface="Meiryo" panose="020B0604030504040204" pitchFamily="34" charset="-128"/>
            </a:endParaRPr>
          </a:p>
          <a:p>
            <a:pPr marL="0" indent="0">
              <a:buNone/>
            </a:pPr>
            <a:endParaRPr lang="en-US" altLang="ja-JP" sz="2400" dirty="0">
              <a:latin typeface="Meiryo" panose="020B0604030504040204" pitchFamily="34" charset="-128"/>
              <a:ea typeface="Meiryo" panose="020B0604030504040204" pitchFamily="34" charset="-128"/>
            </a:endParaRPr>
          </a:p>
          <a:p>
            <a:endParaRPr lang="en-US" altLang="ja-JP" sz="2400" dirty="0">
              <a:latin typeface="Meiryo" panose="020B0604030504040204" pitchFamily="34" charset="-128"/>
              <a:ea typeface="Meiryo" panose="020B0604030504040204" pitchFamily="34" charset="-128"/>
            </a:endParaRPr>
          </a:p>
          <a:p>
            <a:endParaRPr kumimoji="1" lang="en-US" altLang="ja-JP" sz="2400" dirty="0">
              <a:latin typeface="Meiryo" panose="020B0604030504040204" pitchFamily="34" charset="-128"/>
              <a:ea typeface="Meiryo" panose="020B0604030504040204" pitchFamily="34" charset="-128"/>
            </a:endParaRPr>
          </a:p>
          <a:p>
            <a:pPr marL="0" indent="0">
              <a:buNone/>
            </a:pPr>
            <a:endParaRPr lang="ja-JP" altLang="en-US" sz="2400" i="0">
              <a:solidFill>
                <a:srgbClr val="0F0F0F"/>
              </a:solidFill>
              <a:effectLst/>
              <a:latin typeface="Meiryo" panose="020B0604030504040204" pitchFamily="34" charset="-128"/>
              <a:ea typeface="Meiryo" panose="020B0604030504040204" pitchFamily="34" charset="-128"/>
            </a:endParaRPr>
          </a:p>
          <a:p>
            <a:endParaRPr lang="en-US" altLang="ja-JP" sz="2400" dirty="0">
              <a:effectLst/>
              <a:latin typeface="Meiryo" panose="020B0604030504040204" pitchFamily="34" charset="-128"/>
              <a:ea typeface="Meiryo" panose="020B0604030504040204" pitchFamily="34" charset="-128"/>
            </a:endParaRPr>
          </a:p>
          <a:p>
            <a:pPr marL="0" indent="0">
              <a:buNone/>
            </a:pPr>
            <a:endParaRPr lang="en-US" altLang="ja-JP" sz="2400" dirty="0">
              <a:latin typeface="Meiryo" panose="020B0604030504040204" pitchFamily="34" charset="-128"/>
              <a:ea typeface="Meiryo" panose="020B0604030504040204" pitchFamily="34" charset="-128"/>
            </a:endParaRPr>
          </a:p>
          <a:p>
            <a:pPr marL="0" indent="0">
              <a:buNone/>
            </a:pPr>
            <a:endParaRPr lang="en-US" altLang="ja-JP" sz="2400" dirty="0">
              <a:effectLst/>
              <a:latin typeface="Meiryo" panose="020B0604030504040204" pitchFamily="34" charset="-128"/>
              <a:ea typeface="Meiryo" panose="020B0604030504040204" pitchFamily="34" charset="-128"/>
            </a:endParaRPr>
          </a:p>
          <a:p>
            <a:pPr marL="0" indent="0">
              <a:buNone/>
            </a:pPr>
            <a:endParaRPr lang="en-US" altLang="ja-JP" sz="2400" dirty="0">
              <a:latin typeface="Meiryo" panose="020B0604030504040204" pitchFamily="34" charset="-128"/>
              <a:ea typeface="Meiryo" panose="020B0604030504040204" pitchFamily="34" charset="-128"/>
            </a:endParaRPr>
          </a:p>
          <a:p>
            <a:pPr marL="0" indent="0">
              <a:buNone/>
            </a:pPr>
            <a:endParaRPr lang="ja-JP" altLang="en-US" sz="2400">
              <a:effectLst/>
              <a:latin typeface="Meiryo" panose="020B0604030504040204" pitchFamily="34" charset="-128"/>
              <a:ea typeface="Meiryo" panose="020B0604030504040204" pitchFamily="34" charset="-128"/>
            </a:endParaRPr>
          </a:p>
          <a:p>
            <a:endParaRPr kumimoji="1" lang="en-US" altLang="ja-JP" sz="2400" dirty="0">
              <a:latin typeface="Meiryo" panose="020B0604030504040204" pitchFamily="34" charset="-128"/>
              <a:ea typeface="Meiryo" panose="020B0604030504040204" pitchFamily="34" charset="-128"/>
            </a:endParaRPr>
          </a:p>
          <a:p>
            <a:endParaRPr kumimoji="1" lang="en-US" altLang="ja-JP" sz="2400" dirty="0">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537035C5-864E-02A8-7C2C-0B32C21D12B6}"/>
              </a:ext>
            </a:extLst>
          </p:cNvPr>
          <p:cNvSpPr>
            <a:spLocks noGrp="1"/>
          </p:cNvSpPr>
          <p:nvPr>
            <p:ph type="sldNum" sz="quarter" idx="12"/>
          </p:nvPr>
        </p:nvSpPr>
        <p:spPr/>
        <p:txBody>
          <a:bodyPr/>
          <a:lstStyle/>
          <a:p>
            <a:fld id="{A5409D3D-4D56-DA49-B754-6829C7B96593}" type="slidenum">
              <a:rPr kumimoji="1" lang="ja-JP" altLang="en-US" smtClean="0"/>
              <a:t>21</a:t>
            </a:fld>
            <a:endParaRPr kumimoji="1" lang="ja-JP" altLang="en-US"/>
          </a:p>
        </p:txBody>
      </p:sp>
      <p:sp>
        <p:nvSpPr>
          <p:cNvPr id="6" name="角丸四角形吹き出し 5">
            <a:extLst>
              <a:ext uri="{FF2B5EF4-FFF2-40B4-BE49-F238E27FC236}">
                <a16:creationId xmlns:a16="http://schemas.microsoft.com/office/drawing/2014/main" id="{B29FEE28-DD96-AC96-7806-07A386732034}"/>
              </a:ext>
            </a:extLst>
          </p:cNvPr>
          <p:cNvSpPr/>
          <p:nvPr/>
        </p:nvSpPr>
        <p:spPr>
          <a:xfrm>
            <a:off x="9557223" y="1003610"/>
            <a:ext cx="2364059" cy="732321"/>
          </a:xfrm>
          <a:prstGeom prst="wedgeRoundRectCallout">
            <a:avLst>
              <a:gd name="adj1" fmla="val -92698"/>
              <a:gd name="adj2" fmla="val 3631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800">
                <a:latin typeface="Meiryo" panose="020B0604030504040204" pitchFamily="34" charset="-128"/>
                <a:ea typeface="Meiryo" panose="020B0604030504040204" pitchFamily="34" charset="-128"/>
              </a:rPr>
              <a:t>より優しい盛岡市、より強い盛岡市</a:t>
            </a:r>
            <a:endParaRPr kumimoji="1" lang="en-US" altLang="ja-JP" sz="18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241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7DACD0-A20B-F494-339F-D61C74B77313}"/>
              </a:ext>
            </a:extLst>
          </p:cNvPr>
          <p:cNvSpPr>
            <a:spLocks noGrp="1"/>
          </p:cNvSpPr>
          <p:nvPr>
            <p:ph type="title"/>
          </p:nvPr>
        </p:nvSpPr>
        <p:spPr/>
        <p:txBody>
          <a:bodyPr>
            <a:normAutofit/>
          </a:bodyPr>
          <a:lstStyle/>
          <a:p>
            <a:r>
              <a:rPr kumimoji="1" lang="ja-JP" altLang="en-US" sz="4000">
                <a:latin typeface="Meiryo" panose="020B0604030504040204" pitchFamily="34" charset="-128"/>
                <a:ea typeface="Meiryo" panose="020B0604030504040204" pitchFamily="34" charset="-128"/>
              </a:rPr>
              <a:t>このプロジェクトは実現可能か？</a:t>
            </a:r>
          </a:p>
        </p:txBody>
      </p:sp>
      <p:sp>
        <p:nvSpPr>
          <p:cNvPr id="3" name="コンテンツ プレースホルダー 2">
            <a:extLst>
              <a:ext uri="{FF2B5EF4-FFF2-40B4-BE49-F238E27FC236}">
                <a16:creationId xmlns:a16="http://schemas.microsoft.com/office/drawing/2014/main" id="{A5F4304B-551D-4C50-C679-D636EF008D1D}"/>
              </a:ext>
            </a:extLst>
          </p:cNvPr>
          <p:cNvSpPr>
            <a:spLocks noGrp="1"/>
          </p:cNvSpPr>
          <p:nvPr>
            <p:ph idx="1"/>
          </p:nvPr>
        </p:nvSpPr>
        <p:spPr>
          <a:xfrm>
            <a:off x="838200" y="1497381"/>
            <a:ext cx="10920046" cy="1831975"/>
          </a:xfrm>
        </p:spPr>
        <p:txBody>
          <a:bodyPr>
            <a:normAutofit fontScale="92500" lnSpcReduction="10000"/>
          </a:bodyPr>
          <a:lstStyle/>
          <a:p>
            <a:pPr marL="0" indent="0">
              <a:buNone/>
            </a:pPr>
            <a:r>
              <a:rPr lang="en-US" altLang="ja-JP" sz="2000" dirty="0">
                <a:latin typeface="Meiryo" panose="020B0604030504040204" pitchFamily="34" charset="-128"/>
                <a:ea typeface="Meiryo" panose="020B0604030504040204" pitchFamily="34" charset="-128"/>
              </a:rPr>
              <a:t>	</a:t>
            </a:r>
            <a:r>
              <a:rPr lang="ja-JP" altLang="en-US" sz="2000">
                <a:latin typeface="Meiryo" panose="020B0604030504040204" pitchFamily="34" charset="-128"/>
                <a:ea typeface="Meiryo" panose="020B0604030504040204" pitchFamily="34" charset="-128"/>
              </a:rPr>
              <a:t>前提</a:t>
            </a:r>
            <a:endParaRPr lang="en-US" altLang="ja-JP" sz="2000" dirty="0">
              <a:latin typeface="Meiryo" panose="020B0604030504040204" pitchFamily="34" charset="-128"/>
              <a:ea typeface="Meiryo" panose="020B0604030504040204" pitchFamily="34" charset="-128"/>
            </a:endParaRPr>
          </a:p>
          <a:p>
            <a:pPr marL="0" indent="0">
              <a:buNone/>
            </a:pPr>
            <a:r>
              <a:rPr lang="ja-JP" altLang="en-US" sz="2000">
                <a:latin typeface="Meiryo" panose="020B0604030504040204" pitchFamily="34" charset="-128"/>
                <a:ea typeface="Meiryo" panose="020B0604030504040204" pitchFamily="34" charset="-128"/>
              </a:rPr>
              <a:t>１、基本的に行政が行う地方自治区ごとの防災減災対策の積み重ねの要素が強い。つまり、</a:t>
            </a:r>
            <a:endParaRPr lang="en-US" altLang="ja-JP" sz="2000" dirty="0">
              <a:latin typeface="Meiryo" panose="020B0604030504040204" pitchFamily="34" charset="-128"/>
              <a:ea typeface="Meiryo" panose="020B0604030504040204" pitchFamily="34" charset="-128"/>
            </a:endParaRPr>
          </a:p>
          <a:p>
            <a:pPr marL="0" indent="0">
              <a:buNone/>
            </a:pPr>
            <a:r>
              <a:rPr lang="ja-JP" altLang="en-US" sz="2000">
                <a:latin typeface="Meiryo" panose="020B0604030504040204" pitchFamily="34" charset="-128"/>
                <a:ea typeface="Meiryo" panose="020B0604030504040204" pitchFamily="34" charset="-128"/>
              </a:rPr>
              <a:t>収益化が難しいプロジェクト</a:t>
            </a:r>
            <a:endParaRPr lang="en-US" altLang="ja-JP" sz="2000" dirty="0">
              <a:latin typeface="Meiryo" panose="020B0604030504040204" pitchFamily="34" charset="-128"/>
              <a:ea typeface="Meiryo" panose="020B0604030504040204" pitchFamily="34" charset="-128"/>
            </a:endParaRPr>
          </a:p>
          <a:p>
            <a:pPr marL="0" indent="0">
              <a:buNone/>
            </a:pPr>
            <a:r>
              <a:rPr lang="ja-JP" altLang="en-US" sz="2000">
                <a:latin typeface="Meiryo" panose="020B0604030504040204" pitchFamily="34" charset="-128"/>
                <a:ea typeface="Meiryo" panose="020B0604030504040204" pitchFamily="34" charset="-128"/>
              </a:rPr>
              <a:t>２、被災した後の日本は、人口減少状態であることで国内投資だけからでは、</a:t>
            </a:r>
            <a:r>
              <a:rPr lang="en-US" altLang="ja-JP" sz="2000" dirty="0">
                <a:latin typeface="Meiryo" panose="020B0604030504040204" pitchFamily="34" charset="-128"/>
                <a:ea typeface="Meiryo" panose="020B0604030504040204" pitchFamily="34" charset="-128"/>
              </a:rPr>
              <a:t>10</a:t>
            </a:r>
            <a:r>
              <a:rPr lang="ja-JP" altLang="en-US" sz="2000">
                <a:latin typeface="Meiryo" panose="020B0604030504040204" pitchFamily="34" charset="-128"/>
                <a:ea typeface="Meiryo" panose="020B0604030504040204" pitchFamily="34" charset="-128"/>
              </a:rPr>
              <a:t>年</a:t>
            </a:r>
            <a:r>
              <a:rPr lang="en-US" altLang="ja-JP" sz="2000" dirty="0">
                <a:latin typeface="Meiryo" panose="020B0604030504040204" pitchFamily="34" charset="-128"/>
                <a:ea typeface="Meiryo" panose="020B0604030504040204" pitchFamily="34" charset="-128"/>
              </a:rPr>
              <a:t>〜20</a:t>
            </a:r>
            <a:r>
              <a:rPr lang="ja-JP" altLang="en-US" sz="2000">
                <a:latin typeface="Meiryo" panose="020B0604030504040204" pitchFamily="34" charset="-128"/>
                <a:ea typeface="Meiryo" panose="020B0604030504040204" pitchFamily="34" charset="-128"/>
              </a:rPr>
              <a:t>年の</a:t>
            </a:r>
            <a:endParaRPr lang="en-US" altLang="ja-JP" sz="2000" dirty="0">
              <a:latin typeface="Meiryo" panose="020B0604030504040204" pitchFamily="34" charset="-128"/>
              <a:ea typeface="Meiryo" panose="020B0604030504040204" pitchFamily="34" charset="-128"/>
            </a:endParaRPr>
          </a:p>
          <a:p>
            <a:pPr marL="0" indent="0">
              <a:buNone/>
            </a:pPr>
            <a:r>
              <a:rPr lang="ja-JP" altLang="en-US" sz="2000">
                <a:latin typeface="Meiryo" panose="020B0604030504040204" pitchFamily="34" charset="-128"/>
                <a:ea typeface="Meiryo" panose="020B0604030504040204" pitchFamily="34" charset="-128"/>
              </a:rPr>
              <a:t>スパンでは決して被災前の経済状態に戻ることはできない</a:t>
            </a:r>
            <a:endParaRPr lang="en-US" altLang="ja-JP" sz="2400" dirty="0">
              <a:latin typeface="Meiryo" panose="020B0604030504040204" pitchFamily="34" charset="-128"/>
              <a:ea typeface="Meiryo" panose="020B0604030504040204" pitchFamily="34" charset="-128"/>
            </a:endParaRPr>
          </a:p>
          <a:p>
            <a:pPr marL="0" indent="0">
              <a:buNone/>
            </a:pPr>
            <a:endParaRPr lang="en-US" altLang="ja-JP" sz="2400" dirty="0">
              <a:latin typeface="Meiryo" panose="020B0604030504040204" pitchFamily="34" charset="-128"/>
              <a:ea typeface="Meiryo" panose="020B0604030504040204" pitchFamily="34" charset="-128"/>
            </a:endParaRPr>
          </a:p>
        </p:txBody>
      </p:sp>
      <p:sp>
        <p:nvSpPr>
          <p:cNvPr id="4" name="スライド番号プレースホルダー 3">
            <a:extLst>
              <a:ext uri="{FF2B5EF4-FFF2-40B4-BE49-F238E27FC236}">
                <a16:creationId xmlns:a16="http://schemas.microsoft.com/office/drawing/2014/main" id="{537035C5-864E-02A8-7C2C-0B32C21D12B6}"/>
              </a:ext>
            </a:extLst>
          </p:cNvPr>
          <p:cNvSpPr>
            <a:spLocks noGrp="1"/>
          </p:cNvSpPr>
          <p:nvPr>
            <p:ph type="sldNum" sz="quarter" idx="12"/>
          </p:nvPr>
        </p:nvSpPr>
        <p:spPr/>
        <p:txBody>
          <a:bodyPr/>
          <a:lstStyle/>
          <a:p>
            <a:fld id="{A5409D3D-4D56-DA49-B754-6829C7B96593}" type="slidenum">
              <a:rPr kumimoji="1" lang="ja-JP" altLang="en-US" smtClean="0"/>
              <a:t>22</a:t>
            </a:fld>
            <a:endParaRPr kumimoji="1" lang="ja-JP" altLang="en-US"/>
          </a:p>
        </p:txBody>
      </p:sp>
      <p:sp>
        <p:nvSpPr>
          <p:cNvPr id="6" name="角丸四角形吹き出し 5">
            <a:extLst>
              <a:ext uri="{FF2B5EF4-FFF2-40B4-BE49-F238E27FC236}">
                <a16:creationId xmlns:a16="http://schemas.microsoft.com/office/drawing/2014/main" id="{B29FEE28-DD96-AC96-7806-07A386732034}"/>
              </a:ext>
            </a:extLst>
          </p:cNvPr>
          <p:cNvSpPr/>
          <p:nvPr/>
        </p:nvSpPr>
        <p:spPr>
          <a:xfrm>
            <a:off x="4152884" y="4143529"/>
            <a:ext cx="2693393" cy="732321"/>
          </a:xfrm>
          <a:prstGeom prst="wedgeRoundRectCallout">
            <a:avLst>
              <a:gd name="adj1" fmla="val 71441"/>
              <a:gd name="adj2" fmla="val -9655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latin typeface="Meiryo" panose="020B0604030504040204" pitchFamily="34" charset="-128"/>
                <a:ea typeface="Meiryo" panose="020B0604030504040204" pitchFamily="34" charset="-128"/>
              </a:rPr>
              <a:t>被災によって</a:t>
            </a:r>
            <a:endParaRPr kumimoji="1" lang="en-US" altLang="ja-JP" sz="1800"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損害が大きい業界は？</a:t>
            </a:r>
            <a:endParaRPr kumimoji="1" lang="en-US" altLang="ja-JP" sz="1800" dirty="0">
              <a:latin typeface="Meiryo" panose="020B0604030504040204" pitchFamily="34" charset="-128"/>
              <a:ea typeface="Meiryo" panose="020B0604030504040204" pitchFamily="34" charset="-128"/>
            </a:endParaRPr>
          </a:p>
        </p:txBody>
      </p:sp>
      <p:sp>
        <p:nvSpPr>
          <p:cNvPr id="5" name="角丸四角形吹き出し 4">
            <a:extLst>
              <a:ext uri="{FF2B5EF4-FFF2-40B4-BE49-F238E27FC236}">
                <a16:creationId xmlns:a16="http://schemas.microsoft.com/office/drawing/2014/main" id="{C935F026-F87E-21DC-50A3-509C29A7CC80}"/>
              </a:ext>
            </a:extLst>
          </p:cNvPr>
          <p:cNvSpPr/>
          <p:nvPr/>
        </p:nvSpPr>
        <p:spPr>
          <a:xfrm>
            <a:off x="2863345" y="3371032"/>
            <a:ext cx="2364059" cy="732321"/>
          </a:xfrm>
          <a:prstGeom prst="wedgeRoundRectCallout">
            <a:avLst>
              <a:gd name="adj1" fmla="val -13852"/>
              <a:gd name="adj2" fmla="val -7734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latin typeface="Meiryo" panose="020B0604030504040204" pitchFamily="34" charset="-128"/>
                <a:ea typeface="Meiryo" panose="020B0604030504040204" pitchFamily="34" charset="-128"/>
              </a:rPr>
              <a:t>儲けようとして</a:t>
            </a:r>
            <a:endParaRPr kumimoji="1" lang="en-US" altLang="ja-JP" sz="1800"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投資はできない</a:t>
            </a:r>
            <a:endParaRPr kumimoji="1" lang="en-US" altLang="ja-JP" sz="1800" dirty="0">
              <a:latin typeface="Meiryo" panose="020B0604030504040204" pitchFamily="34" charset="-128"/>
              <a:ea typeface="Meiryo" panose="020B0604030504040204" pitchFamily="34" charset="-128"/>
            </a:endParaRPr>
          </a:p>
        </p:txBody>
      </p:sp>
      <p:sp>
        <p:nvSpPr>
          <p:cNvPr id="7" name="角丸四角形吹き出し 6">
            <a:extLst>
              <a:ext uri="{FF2B5EF4-FFF2-40B4-BE49-F238E27FC236}">
                <a16:creationId xmlns:a16="http://schemas.microsoft.com/office/drawing/2014/main" id="{757F0BA0-3CA4-2FF4-8ECF-6AA273B516A6}"/>
              </a:ext>
            </a:extLst>
          </p:cNvPr>
          <p:cNvSpPr/>
          <p:nvPr/>
        </p:nvSpPr>
        <p:spPr>
          <a:xfrm>
            <a:off x="6579738" y="3355218"/>
            <a:ext cx="2364059" cy="732321"/>
          </a:xfrm>
          <a:prstGeom prst="wedgeRoundRectCallout">
            <a:avLst>
              <a:gd name="adj1" fmla="val -92202"/>
              <a:gd name="adj2" fmla="val 1230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latin typeface="Meiryo" panose="020B0604030504040204" pitchFamily="34" charset="-128"/>
                <a:ea typeface="Meiryo" panose="020B0604030504040204" pitchFamily="34" charset="-128"/>
              </a:rPr>
              <a:t>大きな損害を</a:t>
            </a:r>
            <a:endParaRPr kumimoji="1" lang="en-US" altLang="ja-JP" sz="1800"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なんとかしたい</a:t>
            </a:r>
            <a:endParaRPr kumimoji="1" lang="en-US" altLang="ja-JP" sz="1800" dirty="0">
              <a:latin typeface="Meiryo" panose="020B0604030504040204" pitchFamily="34" charset="-128"/>
              <a:ea typeface="Meiryo" panose="020B0604030504040204" pitchFamily="34" charset="-128"/>
            </a:endParaRPr>
          </a:p>
        </p:txBody>
      </p:sp>
      <p:sp>
        <p:nvSpPr>
          <p:cNvPr id="8" name="角丸四角形 7">
            <a:extLst>
              <a:ext uri="{FF2B5EF4-FFF2-40B4-BE49-F238E27FC236}">
                <a16:creationId xmlns:a16="http://schemas.microsoft.com/office/drawing/2014/main" id="{25276506-CFB9-4009-61A6-1EDB130FD8E0}"/>
              </a:ext>
            </a:extLst>
          </p:cNvPr>
          <p:cNvSpPr/>
          <p:nvPr/>
        </p:nvSpPr>
        <p:spPr>
          <a:xfrm>
            <a:off x="1131715" y="4957240"/>
            <a:ext cx="9125978" cy="576575"/>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latin typeface="Meiryo" panose="020B0604030504040204" pitchFamily="34" charset="-128"/>
                <a:ea typeface="Meiryo" panose="020B0604030504040204" pitchFamily="34" charset="-128"/>
              </a:rPr>
              <a:t>損害保険会社、インフラ、プロジェクトに投資している商社金融</a:t>
            </a:r>
            <a:endParaRPr kumimoji="1" lang="ja-JP" altLang="en-US" sz="2000"/>
          </a:p>
        </p:txBody>
      </p:sp>
      <p:sp>
        <p:nvSpPr>
          <p:cNvPr id="9" name="角丸四角形 8">
            <a:extLst>
              <a:ext uri="{FF2B5EF4-FFF2-40B4-BE49-F238E27FC236}">
                <a16:creationId xmlns:a16="http://schemas.microsoft.com/office/drawing/2014/main" id="{D3298305-7327-E6D9-AD3E-993A6A565C83}"/>
              </a:ext>
            </a:extLst>
          </p:cNvPr>
          <p:cNvSpPr/>
          <p:nvPr/>
        </p:nvSpPr>
        <p:spPr>
          <a:xfrm>
            <a:off x="1049652" y="5862621"/>
            <a:ext cx="9770747" cy="653813"/>
          </a:xfrm>
          <a:prstGeom prst="roundRect">
            <a:avLst>
              <a:gd name="adj" fmla="val 0"/>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a:solidFill>
                  <a:schemeClr val="tx1"/>
                </a:solidFill>
                <a:latin typeface="Meiryo" panose="020B0604030504040204" pitchFamily="34" charset="-128"/>
                <a:ea typeface="Meiryo" panose="020B0604030504040204" pitchFamily="34" charset="-128"/>
              </a:rPr>
              <a:t>被害を最小限におさえるべくプロジェクトチームに資金とスキルをサポートで</a:t>
            </a:r>
            <a:endParaRPr lang="en-US" altLang="ja-JP" sz="2000" dirty="0">
              <a:solidFill>
                <a:schemeClr val="tx1"/>
              </a:solidFill>
              <a:latin typeface="Meiryo" panose="020B0604030504040204" pitchFamily="34" charset="-128"/>
              <a:ea typeface="Meiryo" panose="020B0604030504040204" pitchFamily="34" charset="-128"/>
            </a:endParaRPr>
          </a:p>
          <a:p>
            <a:pPr algn="ctr"/>
            <a:r>
              <a:rPr lang="en-US" altLang="ja-JP" sz="2000" dirty="0">
                <a:solidFill>
                  <a:schemeClr val="tx1"/>
                </a:solidFill>
                <a:latin typeface="Meiryo" panose="020B0604030504040204" pitchFamily="34" charset="-128"/>
                <a:ea typeface="Meiryo" panose="020B0604030504040204" pitchFamily="34" charset="-128"/>
              </a:rPr>
              <a:t>Win win win!</a:t>
            </a:r>
            <a:endParaRPr lang="ja-JP" altLang="en-US" sz="2000">
              <a:solidFill>
                <a:schemeClr val="tx1"/>
              </a:solidFill>
              <a:latin typeface="Meiryo" panose="020B0604030504040204" pitchFamily="34" charset="-128"/>
              <a:ea typeface="Meiryo" panose="020B0604030504040204" pitchFamily="34" charset="-128"/>
            </a:endParaRPr>
          </a:p>
        </p:txBody>
      </p:sp>
      <p:sp>
        <p:nvSpPr>
          <p:cNvPr id="10" name="爆発 1 9">
            <a:extLst>
              <a:ext uri="{FF2B5EF4-FFF2-40B4-BE49-F238E27FC236}">
                <a16:creationId xmlns:a16="http://schemas.microsoft.com/office/drawing/2014/main" id="{1AAE0881-9584-CA93-F000-79D5BF01733B}"/>
              </a:ext>
            </a:extLst>
          </p:cNvPr>
          <p:cNvSpPr/>
          <p:nvPr/>
        </p:nvSpPr>
        <p:spPr>
          <a:xfrm>
            <a:off x="8864651" y="3423138"/>
            <a:ext cx="3270739" cy="210481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損保業界は</a:t>
            </a:r>
            <a:endParaRPr kumimoji="1" lang="en-US" altLang="ja-JP" dirty="0"/>
          </a:p>
          <a:p>
            <a:pPr algn="ctr"/>
            <a:r>
              <a:rPr lang="ja-JP" altLang="en-US"/>
              <a:t>崩壊か？</a:t>
            </a:r>
            <a:endParaRPr kumimoji="1" lang="ja-JP" altLang="en-US"/>
          </a:p>
        </p:txBody>
      </p:sp>
    </p:spTree>
    <p:extLst>
      <p:ext uri="{BB962C8B-B14F-4D97-AF65-F5344CB8AC3E}">
        <p14:creationId xmlns:p14="http://schemas.microsoft.com/office/powerpoint/2010/main" val="3818145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いわて医療機器事業化研究会の使用例</a:t>
            </a: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555394" y="1611552"/>
            <a:ext cx="11130628" cy="1200329"/>
          </a:xfrm>
          <a:prstGeom prst="rect">
            <a:avLst/>
          </a:prstGeom>
          <a:noFill/>
        </p:spPr>
        <p:txBody>
          <a:bodyPr wrap="square">
            <a:spAutoFit/>
          </a:bodyPr>
          <a:lstStyle/>
          <a:p>
            <a:r>
              <a:rPr lang="ja-JP" altLang="en-US">
                <a:latin typeface="Meiryo" panose="020B0604030504040204" pitchFamily="34" charset="-128"/>
                <a:ea typeface="Meiryo" panose="020B0604030504040204" pitchFamily="34" charset="-128"/>
              </a:rPr>
              <a:t>会員企業ガイドブック</a:t>
            </a:r>
            <a:r>
              <a:rPr lang="en-US" altLang="ja-JP" sz="1000" dirty="0">
                <a:latin typeface="Meiryo" panose="020B0604030504040204" pitchFamily="34" charset="-128"/>
                <a:ea typeface="Meiryo" panose="020B0604030504040204" pitchFamily="34" charset="-128"/>
                <a:hlinkClick r:id="rId2"/>
              </a:rPr>
              <a:t>https://www.joho-iwate.or.jp/iwate-iryo/guidebook/</a:t>
            </a:r>
            <a:endParaRPr lang="en-US" altLang="ja-JP" sz="1000"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23</a:t>
            </a:fld>
            <a:endParaRPr kumimoji="1" lang="ja-JP" altLang="en-US"/>
          </a:p>
        </p:txBody>
      </p:sp>
      <p:grpSp>
        <p:nvGrpSpPr>
          <p:cNvPr id="5" name="グループ化 4">
            <a:extLst>
              <a:ext uri="{FF2B5EF4-FFF2-40B4-BE49-F238E27FC236}">
                <a16:creationId xmlns:a16="http://schemas.microsoft.com/office/drawing/2014/main" id="{DD77EAB7-C42A-AB8C-B6E1-A8E3E6B98096}"/>
              </a:ext>
            </a:extLst>
          </p:cNvPr>
          <p:cNvGrpSpPr/>
          <p:nvPr/>
        </p:nvGrpSpPr>
        <p:grpSpPr>
          <a:xfrm>
            <a:off x="621496" y="2007561"/>
            <a:ext cx="5199079" cy="4625777"/>
            <a:chOff x="896921" y="2007562"/>
            <a:chExt cx="5085599" cy="4004394"/>
          </a:xfrm>
        </p:grpSpPr>
        <p:pic>
          <p:nvPicPr>
            <p:cNvPr id="3" name="図 2">
              <a:extLst>
                <a:ext uri="{FF2B5EF4-FFF2-40B4-BE49-F238E27FC236}">
                  <a16:creationId xmlns:a16="http://schemas.microsoft.com/office/drawing/2014/main" id="{3ECFA804-8E1C-7728-4921-A279176922F6}"/>
                </a:ext>
              </a:extLst>
            </p:cNvPr>
            <p:cNvPicPr>
              <a:picLocks noChangeAspect="1"/>
            </p:cNvPicPr>
            <p:nvPr/>
          </p:nvPicPr>
          <p:blipFill>
            <a:blip r:embed="rId3"/>
            <a:stretch>
              <a:fillRect/>
            </a:stretch>
          </p:blipFill>
          <p:spPr>
            <a:xfrm>
              <a:off x="896921" y="2007562"/>
              <a:ext cx="5083366" cy="2526948"/>
            </a:xfrm>
            <a:prstGeom prst="rect">
              <a:avLst/>
            </a:prstGeom>
          </p:spPr>
        </p:pic>
        <p:pic>
          <p:nvPicPr>
            <p:cNvPr id="4" name="図 3">
              <a:extLst>
                <a:ext uri="{FF2B5EF4-FFF2-40B4-BE49-F238E27FC236}">
                  <a16:creationId xmlns:a16="http://schemas.microsoft.com/office/drawing/2014/main" id="{C06905B4-0B0F-17E7-A3C5-89101341982C}"/>
                </a:ext>
              </a:extLst>
            </p:cNvPr>
            <p:cNvPicPr>
              <a:picLocks noChangeAspect="1"/>
            </p:cNvPicPr>
            <p:nvPr/>
          </p:nvPicPr>
          <p:blipFill>
            <a:blip r:embed="rId4"/>
            <a:stretch>
              <a:fillRect/>
            </a:stretch>
          </p:blipFill>
          <p:spPr>
            <a:xfrm>
              <a:off x="899154" y="4560618"/>
              <a:ext cx="5083366" cy="1451338"/>
            </a:xfrm>
            <a:prstGeom prst="rect">
              <a:avLst/>
            </a:prstGeom>
          </p:spPr>
        </p:pic>
      </p:grpSp>
      <p:graphicFrame>
        <p:nvGraphicFramePr>
          <p:cNvPr id="8" name="表 7">
            <a:extLst>
              <a:ext uri="{FF2B5EF4-FFF2-40B4-BE49-F238E27FC236}">
                <a16:creationId xmlns:a16="http://schemas.microsoft.com/office/drawing/2014/main" id="{FDF70467-1029-61C3-6150-AE5DD4BD4B37}"/>
              </a:ext>
            </a:extLst>
          </p:cNvPr>
          <p:cNvGraphicFramePr>
            <a:graphicFrameLocks noGrp="1"/>
          </p:cNvGraphicFramePr>
          <p:nvPr>
            <p:extLst>
              <p:ext uri="{D42A27DB-BD31-4B8C-83A1-F6EECF244321}">
                <p14:modId xmlns:p14="http://schemas.microsoft.com/office/powerpoint/2010/main" val="60803546"/>
              </p:ext>
            </p:extLst>
          </p:nvPr>
        </p:nvGraphicFramePr>
        <p:xfrm>
          <a:off x="5954132" y="1917989"/>
          <a:ext cx="4974600" cy="4682299"/>
        </p:xfrm>
        <a:graphic>
          <a:graphicData uri="http://schemas.openxmlformats.org/drawingml/2006/table">
            <a:tbl>
              <a:tblPr firstRow="1" bandRow="1">
                <a:tableStyleId>{5C22544A-7EE6-4342-B048-85BDC9FD1C3A}</a:tableStyleId>
              </a:tblPr>
              <a:tblGrid>
                <a:gridCol w="994920">
                  <a:extLst>
                    <a:ext uri="{9D8B030D-6E8A-4147-A177-3AD203B41FA5}">
                      <a16:colId xmlns:a16="http://schemas.microsoft.com/office/drawing/2014/main" val="3106142692"/>
                    </a:ext>
                  </a:extLst>
                </a:gridCol>
                <a:gridCol w="994920">
                  <a:extLst>
                    <a:ext uri="{9D8B030D-6E8A-4147-A177-3AD203B41FA5}">
                      <a16:colId xmlns:a16="http://schemas.microsoft.com/office/drawing/2014/main" val="1384524657"/>
                    </a:ext>
                  </a:extLst>
                </a:gridCol>
                <a:gridCol w="994920">
                  <a:extLst>
                    <a:ext uri="{9D8B030D-6E8A-4147-A177-3AD203B41FA5}">
                      <a16:colId xmlns:a16="http://schemas.microsoft.com/office/drawing/2014/main" val="2125261710"/>
                    </a:ext>
                  </a:extLst>
                </a:gridCol>
                <a:gridCol w="994920">
                  <a:extLst>
                    <a:ext uri="{9D8B030D-6E8A-4147-A177-3AD203B41FA5}">
                      <a16:colId xmlns:a16="http://schemas.microsoft.com/office/drawing/2014/main" val="2714938609"/>
                    </a:ext>
                  </a:extLst>
                </a:gridCol>
                <a:gridCol w="994920">
                  <a:extLst>
                    <a:ext uri="{9D8B030D-6E8A-4147-A177-3AD203B41FA5}">
                      <a16:colId xmlns:a16="http://schemas.microsoft.com/office/drawing/2014/main" val="3410079105"/>
                    </a:ext>
                  </a:extLst>
                </a:gridCol>
              </a:tblGrid>
              <a:tr h="375576">
                <a:tc>
                  <a:txBody>
                    <a:bodyPr/>
                    <a:lstStyle/>
                    <a:p>
                      <a:pPr algn="ctr"/>
                      <a:r>
                        <a:rPr kumimoji="1" lang="ja-JP" altLang="en-US" sz="1000">
                          <a:latin typeface="Meiryo" panose="020B0604030504040204" pitchFamily="34" charset="-128"/>
                          <a:ea typeface="Meiryo" panose="020B0604030504040204" pitchFamily="34" charset="-128"/>
                        </a:rPr>
                        <a:t>今年目標</a:t>
                      </a:r>
                    </a:p>
                  </a:txBody>
                  <a:tcPr anchor="ctr"/>
                </a:tc>
                <a:tc>
                  <a:txBody>
                    <a:bodyPr/>
                    <a:lstStyle/>
                    <a:p>
                      <a:pPr algn="ctr"/>
                      <a:r>
                        <a:rPr kumimoji="1" lang="en-US" altLang="ja-JP" sz="1000" dirty="0">
                          <a:latin typeface="Meiryo" panose="020B0604030504040204" pitchFamily="34" charset="-128"/>
                          <a:ea typeface="Meiryo" panose="020B0604030504040204" pitchFamily="34" charset="-128"/>
                        </a:rPr>
                        <a:t>5</a:t>
                      </a:r>
                      <a:r>
                        <a:rPr kumimoji="1" lang="ja-JP" altLang="en-US" sz="1000">
                          <a:latin typeface="Meiryo" panose="020B0604030504040204" pitchFamily="34" charset="-128"/>
                          <a:ea typeface="Meiryo" panose="020B0604030504040204" pitchFamily="34" charset="-128"/>
                        </a:rPr>
                        <a:t>年後目標</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eiryo" panose="020B0604030504040204" pitchFamily="34" charset="-128"/>
                          <a:ea typeface="Meiryo" panose="020B0604030504040204" pitchFamily="34" charset="-128"/>
                        </a:rPr>
                        <a:t>10</a:t>
                      </a:r>
                      <a:r>
                        <a:rPr kumimoji="1" lang="ja-JP" altLang="en-US" sz="1000">
                          <a:latin typeface="Meiryo" panose="020B0604030504040204" pitchFamily="34" charset="-128"/>
                          <a:ea typeface="Meiryo" panose="020B0604030504040204" pitchFamily="34" charset="-128"/>
                        </a:rPr>
                        <a:t>年後目標</a:t>
                      </a:r>
                    </a:p>
                  </a:txBody>
                  <a:tcPr anchor="ctr"/>
                </a:tc>
                <a:tc>
                  <a:txBody>
                    <a:bodyPr/>
                    <a:lstStyle/>
                    <a:p>
                      <a:pPr algn="ctr"/>
                      <a:r>
                        <a:rPr kumimoji="1" lang="ja-JP" altLang="en-US" sz="1000">
                          <a:latin typeface="Meiryo" panose="020B0604030504040204" pitchFamily="34" charset="-128"/>
                          <a:ea typeface="Meiryo" panose="020B0604030504040204" pitchFamily="34" charset="-128"/>
                        </a:rPr>
                        <a:t>技術的問題点</a:t>
                      </a:r>
                    </a:p>
                  </a:txBody>
                  <a:tcPr anchor="ctr"/>
                </a:tc>
                <a:tc>
                  <a:txBody>
                    <a:bodyPr/>
                    <a:lstStyle/>
                    <a:p>
                      <a:pPr algn="ctr"/>
                      <a:r>
                        <a:rPr kumimoji="1" lang="ja-JP" altLang="en-US" sz="1000">
                          <a:latin typeface="Meiryo" panose="020B0604030504040204" pitchFamily="34" charset="-128"/>
                          <a:ea typeface="Meiryo" panose="020B0604030504040204" pitchFamily="34" charset="-128"/>
                        </a:rPr>
                        <a:t>その他問題点</a:t>
                      </a:r>
                    </a:p>
                  </a:txBody>
                  <a:tcPr anchor="ctr"/>
                </a:tc>
                <a:extLst>
                  <a:ext uri="{0D108BD9-81ED-4DB2-BD59-A6C34878D82A}">
                    <a16:rowId xmlns:a16="http://schemas.microsoft.com/office/drawing/2014/main" val="390566383"/>
                  </a:ext>
                </a:extLst>
              </a:tr>
              <a:tr h="809680">
                <a:tc>
                  <a:txBody>
                    <a:bodyPr/>
                    <a:lstStyle/>
                    <a:p>
                      <a:pPr algn="ct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algn="ctr"/>
                      <a:r>
                        <a:rPr kumimoji="1" lang="ja-JP" altLang="en-US" sz="1000">
                          <a:latin typeface="Meiryo" panose="020B0604030504040204" pitchFamily="34" charset="-128"/>
                          <a:ea typeface="Meiryo" panose="020B0604030504040204" pitchFamily="34" charset="-128"/>
                        </a:rPr>
                        <a:t>公開不可</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extLst>
                  <a:ext uri="{0D108BD9-81ED-4DB2-BD59-A6C34878D82A}">
                    <a16:rowId xmlns:a16="http://schemas.microsoft.com/office/drawing/2014/main" val="3938629451"/>
                  </a:ext>
                </a:extLst>
              </a:tr>
              <a:tr h="871064">
                <a:tc>
                  <a:txBody>
                    <a:bodyPr/>
                    <a:lstStyle/>
                    <a:p>
                      <a:pPr algn="ctr"/>
                      <a:r>
                        <a:rPr kumimoji="1" lang="ja-JP" altLang="en-US" sz="1000">
                          <a:latin typeface="Meiryo" panose="020B0604030504040204" pitchFamily="34" charset="-128"/>
                          <a:ea typeface="Meiryo" panose="020B0604030504040204" pitchFamily="34" charset="-128"/>
                        </a:rPr>
                        <a:t>公開不可</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mn-cs"/>
                        </a:rPr>
                        <a:t>公開不可</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Meiryo" panose="020B0604030504040204" pitchFamily="34" charset="-128"/>
                          <a:ea typeface="Meiryo" panose="020B0604030504040204" pitchFamily="34" charset="-128"/>
                          <a:cs typeface="+mn-cs"/>
                        </a:rPr>
                        <a:t>公開不可</a:t>
                      </a:r>
                    </a:p>
                  </a:txBody>
                  <a:tcPr anchor="ctr"/>
                </a:tc>
                <a:tc>
                  <a:txBody>
                    <a:bodyPr/>
                    <a:lstStyle/>
                    <a:p>
                      <a:pPr algn="ctr"/>
                      <a:r>
                        <a:rPr kumimoji="1" lang="ja-JP" altLang="en-US" sz="1000">
                          <a:latin typeface="Meiryo" panose="020B0604030504040204" pitchFamily="34" charset="-128"/>
                          <a:ea typeface="Meiryo" panose="020B0604030504040204" pitchFamily="34" charset="-128"/>
                        </a:rPr>
                        <a:t>公開不可</a:t>
                      </a:r>
                    </a:p>
                  </a:txBody>
                  <a:tcPr anchor="ctr"/>
                </a:tc>
                <a:tc>
                  <a:txBody>
                    <a:bodyPr/>
                    <a:lstStyle/>
                    <a:p>
                      <a:pPr algn="ctr"/>
                      <a:r>
                        <a:rPr kumimoji="1" lang="ja-JP" altLang="en-US" sz="1000">
                          <a:latin typeface="Meiryo" panose="020B0604030504040204" pitchFamily="34" charset="-128"/>
                          <a:ea typeface="Meiryo" panose="020B0604030504040204" pitchFamily="34" charset="-128"/>
                        </a:rPr>
                        <a:t>公開不可</a:t>
                      </a:r>
                    </a:p>
                  </a:txBody>
                  <a:tcPr anchor="ctr"/>
                </a:tc>
                <a:extLst>
                  <a:ext uri="{0D108BD9-81ED-4DB2-BD59-A6C34878D82A}">
                    <a16:rowId xmlns:a16="http://schemas.microsoft.com/office/drawing/2014/main" val="2281897727"/>
                  </a:ext>
                </a:extLst>
              </a:tr>
              <a:tr h="938939">
                <a:tc>
                  <a:txBody>
                    <a:bodyPr/>
                    <a:lstStyle/>
                    <a:p>
                      <a:pPr algn="ct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extLst>
                  <a:ext uri="{0D108BD9-81ED-4DB2-BD59-A6C34878D82A}">
                    <a16:rowId xmlns:a16="http://schemas.microsoft.com/office/drawing/2014/main" val="4015626038"/>
                  </a:ext>
                </a:extLst>
              </a:tr>
              <a:tr h="859751">
                <a:tc>
                  <a:txBody>
                    <a:bodyPr/>
                    <a:lstStyle/>
                    <a:p>
                      <a:pPr algn="ct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algn="ctr"/>
                      <a:r>
                        <a:rPr kumimoji="1" lang="ja-JP" altLang="en-US" sz="1000">
                          <a:latin typeface="Meiryo" panose="020B0604030504040204" pitchFamily="34" charset="-128"/>
                          <a:ea typeface="Meiryo" panose="020B0604030504040204" pitchFamily="34" charset="-128"/>
                        </a:rPr>
                        <a:t>公開不可</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extLst>
                  <a:ext uri="{0D108BD9-81ED-4DB2-BD59-A6C34878D82A}">
                    <a16:rowId xmlns:a16="http://schemas.microsoft.com/office/drawing/2014/main" val="2494547668"/>
                  </a:ext>
                </a:extLst>
              </a:tr>
              <a:tr h="827289">
                <a:tc>
                  <a:txBody>
                    <a:bodyPr/>
                    <a:lstStyle/>
                    <a:p>
                      <a:pPr algn="ct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tc>
                  <a:txBody>
                    <a:bodyPr/>
                    <a:lstStyle/>
                    <a:p>
                      <a:pPr algn="ctr"/>
                      <a:r>
                        <a:rPr kumimoji="1" lang="ja-JP" altLang="en-US" sz="1000">
                          <a:latin typeface="Meiryo" panose="020B0604030504040204" pitchFamily="34" charset="-128"/>
                          <a:ea typeface="Meiryo" panose="020B0604030504040204" pitchFamily="34" charset="-128"/>
                        </a:rPr>
                        <a:t>公開不可</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Meiryo" panose="020B0604030504040204" pitchFamily="34" charset="-128"/>
                          <a:ea typeface="Meiryo" panose="020B0604030504040204" pitchFamily="34" charset="-128"/>
                        </a:rPr>
                        <a:t>リクエスト</a:t>
                      </a:r>
                    </a:p>
                  </a:txBody>
                  <a:tcPr anchor="ctr"/>
                </a:tc>
                <a:extLst>
                  <a:ext uri="{0D108BD9-81ED-4DB2-BD59-A6C34878D82A}">
                    <a16:rowId xmlns:a16="http://schemas.microsoft.com/office/drawing/2014/main" val="839024116"/>
                  </a:ext>
                </a:extLst>
              </a:tr>
            </a:tbl>
          </a:graphicData>
        </a:graphic>
      </p:graphicFrame>
      <p:sp>
        <p:nvSpPr>
          <p:cNvPr id="9" name="テキスト ボックス 8">
            <a:extLst>
              <a:ext uri="{FF2B5EF4-FFF2-40B4-BE49-F238E27FC236}">
                <a16:creationId xmlns:a16="http://schemas.microsoft.com/office/drawing/2014/main" id="{F428C336-ED2A-A09D-C52D-F68D15D75A09}"/>
              </a:ext>
            </a:extLst>
          </p:cNvPr>
          <p:cNvSpPr txBox="1"/>
          <p:nvPr/>
        </p:nvSpPr>
        <p:spPr>
          <a:xfrm>
            <a:off x="6621137" y="1361230"/>
            <a:ext cx="4949367" cy="646331"/>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ログイン後に表示リクエスト項目を追加</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技術提携、商品開発に双方向性を持たせる</a:t>
            </a:r>
          </a:p>
        </p:txBody>
      </p:sp>
    </p:spTree>
    <p:extLst>
      <p:ext uri="{BB962C8B-B14F-4D97-AF65-F5344CB8AC3E}">
        <p14:creationId xmlns:p14="http://schemas.microsoft.com/office/powerpoint/2010/main" val="2400636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誰にアプローチするか？</a:t>
            </a: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896921" y="1721722"/>
            <a:ext cx="11130628" cy="4678204"/>
          </a:xfrm>
          <a:prstGeom prst="rect">
            <a:avLst/>
          </a:prstGeom>
          <a:noFill/>
        </p:spPr>
        <p:txBody>
          <a:bodyPr wrap="square">
            <a:spAutoFit/>
          </a:bodyPr>
          <a:lstStyle/>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高橋一真　ネクストレボルーション（株）</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小野寺 純 治 　岩手大学地域連携推進機構地域連携部門長　　盛岡広域圏経済戦略策定懇話会委員</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特集</a:t>
            </a:r>
            <a:r>
              <a:rPr lang="en-US" altLang="ja-JP" dirty="0">
                <a:latin typeface="Meiryo" panose="020B0604030504040204" pitchFamily="34" charset="-128"/>
                <a:ea typeface="Meiryo" panose="020B0604030504040204" pitchFamily="34" charset="-128"/>
              </a:rPr>
              <a:t> </a:t>
            </a:r>
            <a:r>
              <a:rPr lang="ja-JP" altLang="en-US">
                <a:latin typeface="Meiryo" panose="020B0604030504040204" pitchFamily="34" charset="-128"/>
                <a:ea typeface="Meiryo" panose="020B0604030504040204" pitchFamily="34" charset="-128"/>
              </a:rPr>
              <a:t>大学の地域連携マネジメント　岩手大学の産学連携</a:t>
            </a:r>
            <a:r>
              <a:rPr lang="en-US" altLang="ja-JP" dirty="0">
                <a:latin typeface="Meiryo" panose="020B0604030504040204" pitchFamily="34" charset="-128"/>
                <a:ea typeface="Meiryo" panose="020B0604030504040204" pitchFamily="34" charset="-128"/>
              </a:rPr>
              <a:t>,</a:t>
            </a:r>
            <a:r>
              <a:rPr lang="ja-JP" altLang="en-US">
                <a:latin typeface="Meiryo" panose="020B0604030504040204" pitchFamily="34" charset="-128"/>
                <a:ea typeface="Meiryo" panose="020B0604030504040204" pitchFamily="34" charset="-128"/>
              </a:rPr>
              <a:t>地域連携から地方創生への展開　小野寺 純治</a:t>
            </a:r>
          </a:p>
          <a:p>
            <a:r>
              <a:rPr lang="en-US" altLang="ja-JP" sz="1600" dirty="0">
                <a:latin typeface="Meiryo" panose="020B0604030504040204" pitchFamily="34" charset="-128"/>
                <a:ea typeface="Meiryo" panose="020B0604030504040204" pitchFamily="34" charset="-128"/>
                <a:hlinkClick r:id="rId2"/>
              </a:rPr>
              <a:t>https://www.jstage.jst.go.jp/article/jjsip/13/1/13_1_24/_pdf/-char/ja</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佐々木　佑</a:t>
            </a:r>
            <a:r>
              <a:rPr lang="en-US" altLang="ja-JP" dirty="0">
                <a:latin typeface="Meiryo" panose="020B0604030504040204" pitchFamily="34" charset="-128"/>
                <a:ea typeface="Meiryo" panose="020B0604030504040204" pitchFamily="34" charset="-128"/>
              </a:rPr>
              <a:t> </a:t>
            </a:r>
            <a:r>
              <a:rPr lang="ja-JP" altLang="en-US">
                <a:latin typeface="Meiryo" panose="020B0604030504040204" pitchFamily="34" charset="-128"/>
                <a:ea typeface="Meiryo" panose="020B0604030504040204" pitchFamily="34" charset="-128"/>
              </a:rPr>
              <a:t>滝沢市　経済産業部企業振興課　主査</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三ツ野　友章　紫波町　産業部商工観光課</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高橋　冬馬　東北大学　大学院経済学研究科</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イノベーションについて</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イノベーションとは？意味や企業事例をわかりやすく解説</a:t>
            </a:r>
            <a:endParaRPr lang="en-US" altLang="ja-JP" dirty="0">
              <a:latin typeface="Meiryo" panose="020B0604030504040204" pitchFamily="34" charset="-128"/>
              <a:ea typeface="Meiryo" panose="020B0604030504040204" pitchFamily="34" charset="-128"/>
            </a:endParaRPr>
          </a:p>
          <a:p>
            <a:r>
              <a:rPr lang="en-US" altLang="ja-JP" sz="1200" dirty="0">
                <a:latin typeface="Meiryo" panose="020B0604030504040204" pitchFamily="34" charset="-128"/>
                <a:ea typeface="Meiryo" panose="020B0604030504040204" pitchFamily="34" charset="-128"/>
                <a:hlinkClick r:id="rId3"/>
              </a:rPr>
              <a:t>https://www.necsolutioninnovators.co.jp/sp/contents/column/20230317_innovation.html#:~:text=</a:t>
            </a:r>
            <a:endParaRPr lang="en-US" altLang="ja-JP" sz="1200"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高岡浩三　イノベーション、リノベーション</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a:latin typeface="Meiryo" panose="020B0604030504040204" pitchFamily="34" charset="-128"/>
                <a:ea typeface="Meiryo" panose="020B0604030504040204" pitchFamily="34" charset="-128"/>
              </a:rPr>
              <a:t>収益はないが、イノベーションの基本である顧客の気づいていない、あるいは解決できないと諦めている問題の発見と、</a:t>
            </a:r>
            <a:endParaRPr lang="en-US" altLang="ja-JP"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endParaRPr lang="en-US" altLang="ja-JP"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24</a:t>
            </a:fld>
            <a:endParaRPr kumimoji="1" lang="ja-JP" altLang="en-US"/>
          </a:p>
        </p:txBody>
      </p:sp>
    </p:spTree>
    <p:extLst>
      <p:ext uri="{BB962C8B-B14F-4D97-AF65-F5344CB8AC3E}">
        <p14:creationId xmlns:p14="http://schemas.microsoft.com/office/powerpoint/2010/main" val="346006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なぜ南海トラフ巨大地震を対象にする</a:t>
            </a:r>
            <a:r>
              <a:rPr lang="ja-JP" altLang="en-US" sz="4000">
                <a:latin typeface="Meiryo" panose="020B0604030504040204" pitchFamily="34" charset="-128"/>
                <a:ea typeface="Meiryo" panose="020B0604030504040204" pitchFamily="34" charset="-128"/>
              </a:rPr>
              <a:t>か？</a:t>
            </a:r>
            <a:endParaRPr kumimoji="1" lang="ja-JP" altLang="en-US" sz="4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896921" y="1391212"/>
            <a:ext cx="11130628" cy="5355312"/>
          </a:xfrm>
          <a:prstGeom prst="rect">
            <a:avLst/>
          </a:prstGeom>
          <a:noFill/>
        </p:spPr>
        <p:txBody>
          <a:bodyPr wrap="square">
            <a:spAutoFit/>
          </a:bodyPr>
          <a:lstStyle/>
          <a:p>
            <a:r>
              <a:rPr lang="en-US" altLang="ja-JP" sz="2400" b="1" u="sng" dirty="0">
                <a:solidFill>
                  <a:srgbClr val="FF0000"/>
                </a:solidFill>
                <a:latin typeface="Meiryo" panose="020B0604030504040204" pitchFamily="34" charset="-128"/>
                <a:ea typeface="Meiryo" panose="020B0604030504040204" pitchFamily="34" charset="-128"/>
              </a:rPr>
              <a:t>2030</a:t>
            </a:r>
            <a:r>
              <a:rPr lang="ja-JP" altLang="en-US" sz="2400" b="1" u="sng">
                <a:solidFill>
                  <a:srgbClr val="FF0000"/>
                </a:solidFill>
                <a:latin typeface="Meiryo" panose="020B0604030504040204" pitchFamily="34" charset="-128"/>
                <a:ea typeface="Meiryo" panose="020B0604030504040204" pitchFamily="34" charset="-128"/>
              </a:rPr>
              <a:t>年までの対策の遂行が効果的</a:t>
            </a:r>
            <a:endParaRPr lang="en-US" altLang="ja-JP" sz="2400" b="1" u="sng" dirty="0">
              <a:solidFill>
                <a:srgbClr val="FF0000"/>
              </a:solidFill>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南海トラフ巨大地震は、過去の歴史資料、データ分析から発災の時期を一定程度予測が可能</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（鎌田浩毅京大名誉教授の言い方では、</a:t>
            </a:r>
            <a:r>
              <a:rPr lang="en-US" altLang="ja-JP" sz="2000" b="1" dirty="0">
                <a:solidFill>
                  <a:srgbClr val="FF0000"/>
                </a:solidFill>
                <a:latin typeface="Meiryo" panose="020B0604030504040204" pitchFamily="34" charset="-128"/>
                <a:ea typeface="Meiryo" panose="020B0604030504040204" pitchFamily="34" charset="-128"/>
              </a:rPr>
              <a:t>2035</a:t>
            </a:r>
            <a:r>
              <a:rPr lang="ja-JP" altLang="en-US" sz="2000" b="1">
                <a:solidFill>
                  <a:srgbClr val="FF0000"/>
                </a:solidFill>
                <a:latin typeface="Meiryo" panose="020B0604030504040204" pitchFamily="34" charset="-128"/>
                <a:ea typeface="Meiryo" panose="020B0604030504040204" pitchFamily="34" charset="-128"/>
              </a:rPr>
              <a:t>年</a:t>
            </a:r>
            <a:r>
              <a:rPr lang="en-US" altLang="ja-JP" sz="2000" b="1" dirty="0">
                <a:solidFill>
                  <a:srgbClr val="FF0000"/>
                </a:solidFill>
                <a:latin typeface="Meiryo" panose="020B0604030504040204" pitchFamily="34" charset="-128"/>
                <a:ea typeface="Meiryo" panose="020B0604030504040204" pitchFamily="34" charset="-128"/>
              </a:rPr>
              <a:t>±5</a:t>
            </a:r>
            <a:r>
              <a:rPr lang="ja-JP" altLang="en-US" sz="2000" b="1">
                <a:solidFill>
                  <a:srgbClr val="FF0000"/>
                </a:solidFill>
                <a:latin typeface="Meiryo" panose="020B0604030504040204" pitchFamily="34" charset="-128"/>
                <a:ea typeface="Meiryo" panose="020B0604030504040204" pitchFamily="34" charset="-128"/>
              </a:rPr>
              <a:t>年</a:t>
            </a:r>
            <a:r>
              <a:rPr lang="ja-JP" altLang="en-US">
                <a:latin typeface="Meiryo" panose="020B0604030504040204" pitchFamily="34" charset="-128"/>
                <a:ea typeface="Meiryo" panose="020B0604030504040204" pitchFamily="34" charset="-128"/>
              </a:rPr>
              <a:t>にほぼ確実に起きるという）</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中でも、名古屋市をマーケティングを考える上でのターゲットとして設定すると、イメージがしやすい</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そこから戦略を立てて、実際の適用範囲を広げることが有効と思われる</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sz="2400" b="1" u="sng">
                <a:solidFill>
                  <a:srgbClr val="FF0000"/>
                </a:solidFill>
                <a:latin typeface="Meiryo" panose="020B0604030504040204" pitchFamily="34" charset="-128"/>
                <a:ea typeface="Meiryo" panose="020B0604030504040204" pitchFamily="34" charset="-128"/>
              </a:rPr>
              <a:t>東日本大震災の知見を日本の未来に生かせる、成功例も失敗例も</a:t>
            </a:r>
            <a:endParaRPr lang="en-US" altLang="ja-JP" sz="2400" b="1" u="sng" dirty="0">
              <a:solidFill>
                <a:srgbClr val="FF0000"/>
              </a:solidFill>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南海トラフ大地震、首都圏直下大地震の被災が予測されるエリアの多くの人は大災害を経験していない。</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だから、被災した後に何があれば</a:t>
            </a:r>
            <a:r>
              <a:rPr lang="en-US" altLang="ja-JP" dirty="0">
                <a:latin typeface="Meiryo" panose="020B0604030504040204" pitchFamily="34" charset="-128"/>
                <a:ea typeface="Meiryo" panose="020B0604030504040204" pitchFamily="34" charset="-128"/>
              </a:rPr>
              <a:t>better</a:t>
            </a:r>
            <a:r>
              <a:rPr lang="ja-JP" altLang="en-US">
                <a:latin typeface="Meiryo" panose="020B0604030504040204" pitchFamily="34" charset="-128"/>
                <a:ea typeface="Meiryo" panose="020B0604030504040204" pitchFamily="34" charset="-128"/>
              </a:rPr>
              <a:t>なのかイメージがつかない。</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一方、岩手県は、東日本大震災を経験している。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だから、被災した後に何があって助かったか少しわかる。何があればもっと良かったかもわかる。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しかし、被災する前に何があったら良かったかは、まだわからないことは多い、でも少しイメージできる。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日本では今まで、被災するまで、復旧、復興に向けてあまり準備していなかったが、今回は準備できる。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そこまで含めて、岩手県、東北には震災に対する知見がある。</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sz="2400" b="1" u="sng">
                <a:solidFill>
                  <a:srgbClr val="FF0000"/>
                </a:solidFill>
                <a:latin typeface="Meiryo" panose="020B0604030504040204" pitchFamily="34" charset="-128"/>
                <a:ea typeface="Meiryo" panose="020B0604030504040204" pitchFamily="34" charset="-128"/>
              </a:rPr>
              <a:t>日本の人口の半数かつ主要工業地帯が被災し、日本だけでの復興は不可</a:t>
            </a:r>
            <a:endParaRPr lang="en-US" altLang="ja-JP" sz="2400" b="1" u="sng" dirty="0">
              <a:solidFill>
                <a:srgbClr val="FF0000"/>
              </a:solidFill>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明治以降最大の被害が予想される中、復興を支援するだけの余力が日本には残されていない</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人も、物も、金も無い</a:t>
            </a:r>
            <a:endParaRPr lang="en-US" altLang="ja-JP"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3</a:t>
            </a:fld>
            <a:endParaRPr kumimoji="1" lang="ja-JP" altLang="en-US"/>
          </a:p>
        </p:txBody>
      </p:sp>
    </p:spTree>
    <p:extLst>
      <p:ext uri="{BB962C8B-B14F-4D97-AF65-F5344CB8AC3E}">
        <p14:creationId xmlns:p14="http://schemas.microsoft.com/office/powerpoint/2010/main" val="262677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岩手がなぜ問題解決を出来るか？</a:t>
            </a: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896921" y="1655620"/>
            <a:ext cx="11130628" cy="1015663"/>
          </a:xfrm>
          <a:prstGeom prst="rect">
            <a:avLst/>
          </a:prstGeom>
          <a:noFill/>
        </p:spPr>
        <p:txBody>
          <a:bodyPr wrap="square">
            <a:spAutoFit/>
          </a:bodyPr>
          <a:lstStyle/>
          <a:p>
            <a:r>
              <a:rPr lang="ja-JP" altLang="en-US">
                <a:latin typeface="Meiryo" panose="020B0604030504040204" pitchFamily="34" charset="-128"/>
                <a:ea typeface="Meiryo" panose="020B0604030504040204" pitchFamily="34" charset="-128"/>
              </a:rPr>
              <a:t>南海トラフ大地震、首都圏直下大地震の被災が予測されるエリアの多くの人は大災害を経験していない。</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被災経験のない人々には、予想できない困難がたくさんある、</a:t>
            </a:r>
            <a:endParaRPr lang="en-US" altLang="ja-JP" dirty="0">
              <a:latin typeface="Meiryo" panose="020B0604030504040204" pitchFamily="34" charset="-128"/>
              <a:ea typeface="Meiryo" panose="020B0604030504040204" pitchFamily="34" charset="-128"/>
            </a:endParaRPr>
          </a:p>
          <a:p>
            <a:endParaRPr lang="en-US" altLang="ja-JP" sz="1200" dirty="0">
              <a:latin typeface="Meiryo" panose="020B0604030504040204" pitchFamily="34" charset="-128"/>
              <a:ea typeface="Meiryo" panose="020B0604030504040204" pitchFamily="34" charset="-128"/>
            </a:endParaRPr>
          </a:p>
          <a:p>
            <a:endParaRPr lang="en-US" altLang="ja-JP" sz="1200"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4</a:t>
            </a:fld>
            <a:endParaRPr kumimoji="1" lang="ja-JP" altLang="en-US"/>
          </a:p>
        </p:txBody>
      </p:sp>
      <p:sp>
        <p:nvSpPr>
          <p:cNvPr id="3" name="角丸四角形 2">
            <a:extLst>
              <a:ext uri="{FF2B5EF4-FFF2-40B4-BE49-F238E27FC236}">
                <a16:creationId xmlns:a16="http://schemas.microsoft.com/office/drawing/2014/main" id="{2C6B925D-0928-86C8-766A-81EFFB76CF8B}"/>
              </a:ext>
            </a:extLst>
          </p:cNvPr>
          <p:cNvSpPr/>
          <p:nvPr/>
        </p:nvSpPr>
        <p:spPr>
          <a:xfrm>
            <a:off x="279970" y="3261534"/>
            <a:ext cx="3822853" cy="13440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ターゲット自身が</a:t>
            </a:r>
            <a:endParaRPr kumimoji="1" lang="en-US" altLang="ja-JP" dirty="0">
              <a:latin typeface="Meiryo" panose="020B0604030504040204" pitchFamily="34" charset="-128"/>
              <a:ea typeface="Meiryo" panose="020B0604030504040204" pitchFamily="34" charset="-128"/>
            </a:endParaRPr>
          </a:p>
          <a:p>
            <a:pPr algn="ctr"/>
            <a:r>
              <a:rPr kumimoji="1" lang="ja-JP" altLang="en-US">
                <a:latin typeface="Meiryo" panose="020B0604030504040204" pitchFamily="34" charset="-128"/>
                <a:ea typeface="Meiryo" panose="020B0604030504040204" pitchFamily="34" charset="-128"/>
              </a:rPr>
              <a:t>認識していない、あるいは解決できるはずがないと諦めている問題</a:t>
            </a:r>
            <a:endParaRPr kumimoji="1" lang="en-US" altLang="ja-JP"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の解決をお手伝いする</a:t>
            </a:r>
            <a:endParaRPr kumimoji="1" lang="ja-JP" altLang="en-US">
              <a:latin typeface="Meiryo" panose="020B0604030504040204" pitchFamily="34" charset="-128"/>
              <a:ea typeface="Meiryo" panose="020B0604030504040204" pitchFamily="34" charset="-128"/>
            </a:endParaRPr>
          </a:p>
        </p:txBody>
      </p:sp>
      <p:sp>
        <p:nvSpPr>
          <p:cNvPr id="4" name="角丸四角形 3">
            <a:extLst>
              <a:ext uri="{FF2B5EF4-FFF2-40B4-BE49-F238E27FC236}">
                <a16:creationId xmlns:a16="http://schemas.microsoft.com/office/drawing/2014/main" id="{E27D108B-9A4E-12B5-DC29-4B34625E6994}"/>
              </a:ext>
            </a:extLst>
          </p:cNvPr>
          <p:cNvSpPr/>
          <p:nvPr/>
        </p:nvSpPr>
        <p:spPr>
          <a:xfrm>
            <a:off x="8213953" y="3892869"/>
            <a:ext cx="3822853" cy="13440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東日本大震災を経験した岩手県は</a:t>
            </a:r>
            <a:endParaRPr kumimoji="1" lang="en-US" altLang="ja-JP"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その問題の発見に</a:t>
            </a:r>
            <a:endParaRPr lang="en-US" altLang="ja-JP"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より近いところにいる</a:t>
            </a:r>
            <a:endParaRPr kumimoji="1" lang="ja-JP" altLang="en-US">
              <a:latin typeface="Meiryo" panose="020B0604030504040204" pitchFamily="34" charset="-128"/>
              <a:ea typeface="Meiryo" panose="020B0604030504040204" pitchFamily="34" charset="-128"/>
            </a:endParaRPr>
          </a:p>
        </p:txBody>
      </p:sp>
      <p:sp>
        <p:nvSpPr>
          <p:cNvPr id="7" name="角丸四角形 6">
            <a:extLst>
              <a:ext uri="{FF2B5EF4-FFF2-40B4-BE49-F238E27FC236}">
                <a16:creationId xmlns:a16="http://schemas.microsoft.com/office/drawing/2014/main" id="{3484A1BB-F632-6EEA-C234-D49E1B386853}"/>
              </a:ext>
            </a:extLst>
          </p:cNvPr>
          <p:cNvSpPr/>
          <p:nvPr/>
        </p:nvSpPr>
        <p:spPr>
          <a:xfrm>
            <a:off x="279969" y="4863536"/>
            <a:ext cx="3822853" cy="13440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例えば、中小企業だから単独で</a:t>
            </a:r>
            <a:endParaRPr kumimoji="1" lang="en-US" altLang="ja-JP" dirty="0">
              <a:latin typeface="Meiryo" panose="020B0604030504040204" pitchFamily="34" charset="-128"/>
              <a:ea typeface="Meiryo" panose="020B0604030504040204" pitchFamily="34" charset="-128"/>
            </a:endParaRPr>
          </a:p>
          <a:p>
            <a:pPr algn="ctr"/>
            <a:r>
              <a:rPr kumimoji="1" lang="ja-JP" altLang="en-US">
                <a:latin typeface="Meiryo" panose="020B0604030504040204" pitchFamily="34" charset="-128"/>
                <a:ea typeface="Meiryo" panose="020B0604030504040204" pitchFamily="34" charset="-128"/>
              </a:rPr>
              <a:t>被災しないだろう遠方の土地で</a:t>
            </a:r>
            <a:endParaRPr kumimoji="1" lang="en-US" altLang="ja-JP" dirty="0">
              <a:latin typeface="Meiryo" panose="020B0604030504040204" pitchFamily="34" charset="-128"/>
              <a:ea typeface="Meiryo" panose="020B0604030504040204" pitchFamily="34" charset="-128"/>
            </a:endParaRPr>
          </a:p>
          <a:p>
            <a:pPr algn="ctr"/>
            <a:r>
              <a:rPr kumimoji="1" lang="ja-JP" altLang="en-US">
                <a:latin typeface="Meiryo" panose="020B0604030504040204" pitchFamily="34" charset="-128"/>
                <a:ea typeface="Meiryo" panose="020B0604030504040204" pitchFamily="34" charset="-128"/>
              </a:rPr>
              <a:t>別工場を稼働させることは不可能だという問題の解決</a:t>
            </a:r>
          </a:p>
        </p:txBody>
      </p:sp>
      <p:sp>
        <p:nvSpPr>
          <p:cNvPr id="5" name="小波 4">
            <a:extLst>
              <a:ext uri="{FF2B5EF4-FFF2-40B4-BE49-F238E27FC236}">
                <a16:creationId xmlns:a16="http://schemas.microsoft.com/office/drawing/2014/main" id="{1C58453C-E51A-D728-1856-9CD3A1E7C97E}"/>
              </a:ext>
            </a:extLst>
          </p:cNvPr>
          <p:cNvSpPr/>
          <p:nvPr/>
        </p:nvSpPr>
        <p:spPr>
          <a:xfrm>
            <a:off x="622547" y="2497344"/>
            <a:ext cx="3225599" cy="347877"/>
          </a:xfrm>
          <a:prstGeom prst="double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イノベーションの起こる状態</a:t>
            </a:r>
          </a:p>
        </p:txBody>
      </p:sp>
      <p:sp>
        <p:nvSpPr>
          <p:cNvPr id="6" name="テキスト ボックス 5">
            <a:extLst>
              <a:ext uri="{FF2B5EF4-FFF2-40B4-BE49-F238E27FC236}">
                <a16:creationId xmlns:a16="http://schemas.microsoft.com/office/drawing/2014/main" id="{79E59D36-34DB-DCED-BD6A-224B8D4A19B7}"/>
              </a:ext>
            </a:extLst>
          </p:cNvPr>
          <p:cNvSpPr txBox="1"/>
          <p:nvPr/>
        </p:nvSpPr>
        <p:spPr>
          <a:xfrm>
            <a:off x="5012675" y="5666301"/>
            <a:ext cx="6882671" cy="800219"/>
          </a:xfrm>
          <a:prstGeom prst="rect">
            <a:avLst/>
          </a:prstGeom>
          <a:noFill/>
        </p:spPr>
        <p:txBody>
          <a:bodyPr wrap="square">
            <a:spAutoFit/>
          </a:bodyPr>
          <a:lstStyle/>
          <a:p>
            <a:r>
              <a:rPr lang="ja-JP" altLang="en-US">
                <a:latin typeface="Meiryo" panose="020B0604030504040204" pitchFamily="34" charset="-128"/>
                <a:ea typeface="Meiryo" panose="020B0604030504040204" pitchFamily="34" charset="-128"/>
              </a:rPr>
              <a:t>そして岩手県の地震活動の特徴</a:t>
            </a:r>
            <a:r>
              <a:rPr lang="en-US" altLang="ja-JP" dirty="0">
                <a:latin typeface="Meiryo" panose="020B0604030504040204" pitchFamily="34" charset="-128"/>
                <a:ea typeface="Meiryo" panose="020B0604030504040204" pitchFamily="34" charset="-128"/>
              </a:rPr>
              <a:t>…</a:t>
            </a:r>
            <a:r>
              <a:rPr lang="ja-JP" altLang="en-US">
                <a:latin typeface="Meiryo" panose="020B0604030504040204" pitchFamily="34" charset="-128"/>
                <a:ea typeface="Meiryo" panose="020B0604030504040204" pitchFamily="34" charset="-128"/>
              </a:rPr>
              <a:t>内陸は相対的に地震確率は低い</a:t>
            </a:r>
            <a:endParaRPr lang="en-US" altLang="ja-JP" dirty="0">
              <a:latin typeface="Meiryo" panose="020B0604030504040204" pitchFamily="34" charset="-128"/>
              <a:ea typeface="Meiryo" panose="020B0604030504040204" pitchFamily="34" charset="-128"/>
            </a:endParaRPr>
          </a:p>
          <a:p>
            <a:r>
              <a:rPr lang="en-US" altLang="ja-JP" sz="1400" dirty="0">
                <a:latin typeface="Meiryo" panose="020B0604030504040204" pitchFamily="34" charset="-128"/>
                <a:ea typeface="Meiryo" panose="020B0604030504040204" pitchFamily="34" charset="-128"/>
                <a:hlinkClick r:id="rId2"/>
              </a:rPr>
              <a:t>https://www.jishin.go.jp/regional_seismicity/rs_tohoku/p03_iwate/</a:t>
            </a:r>
            <a:endParaRPr lang="en-US" altLang="ja-JP" sz="1400" dirty="0">
              <a:latin typeface="Meiryo" panose="020B0604030504040204" pitchFamily="34" charset="-128"/>
              <a:ea typeface="Meiryo" panose="020B0604030504040204" pitchFamily="34" charset="-128"/>
            </a:endParaRPr>
          </a:p>
          <a:p>
            <a:endParaRPr lang="ja-JP" altLang="en-US" sz="1400">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36C02207-2D51-9322-A369-60A364B5E332}"/>
              </a:ext>
            </a:extLst>
          </p:cNvPr>
          <p:cNvSpPr txBox="1"/>
          <p:nvPr/>
        </p:nvSpPr>
        <p:spPr>
          <a:xfrm>
            <a:off x="8413629" y="2196353"/>
            <a:ext cx="3249970" cy="1569660"/>
          </a:xfrm>
          <a:prstGeom prst="rect">
            <a:avLst/>
          </a:prstGeom>
          <a:noFill/>
        </p:spPr>
        <p:txBody>
          <a:bodyPr wrap="square">
            <a:spAutoFit/>
          </a:bodyPr>
          <a:lstStyle/>
          <a:p>
            <a:pPr algn="ctr"/>
            <a:r>
              <a:rPr lang="ja-JP" altLang="en-US" sz="2400" b="1" u="sng">
                <a:solidFill>
                  <a:srgbClr val="FF0000"/>
                </a:solidFill>
                <a:latin typeface="Meiryo" panose="020B0604030504040204" pitchFamily="34" charset="-128"/>
                <a:ea typeface="Meiryo" panose="020B0604030504040204" pitchFamily="34" charset="-128"/>
              </a:rPr>
              <a:t>問題を</a:t>
            </a:r>
            <a:endParaRPr lang="en-US" altLang="ja-JP" sz="2400" b="1" u="sng" dirty="0">
              <a:solidFill>
                <a:srgbClr val="FF0000"/>
              </a:solidFill>
              <a:latin typeface="Meiryo" panose="020B0604030504040204" pitchFamily="34" charset="-128"/>
              <a:ea typeface="Meiryo" panose="020B0604030504040204" pitchFamily="34" charset="-128"/>
            </a:endParaRPr>
          </a:p>
          <a:p>
            <a:pPr algn="ctr"/>
            <a:r>
              <a:rPr lang="ja-JP" altLang="en-US" sz="2400" b="1" u="sng">
                <a:solidFill>
                  <a:srgbClr val="FF0000"/>
                </a:solidFill>
                <a:latin typeface="Meiryo" panose="020B0604030504040204" pitchFamily="34" charset="-128"/>
                <a:ea typeface="Meiryo" panose="020B0604030504040204" pitchFamily="34" charset="-128"/>
              </a:rPr>
              <a:t>予測できないか？</a:t>
            </a:r>
            <a:endParaRPr lang="en-US" altLang="ja-JP" sz="2400" b="1" u="sng" dirty="0">
              <a:solidFill>
                <a:srgbClr val="FF0000"/>
              </a:solidFill>
              <a:latin typeface="Meiryo" panose="020B0604030504040204" pitchFamily="34" charset="-128"/>
              <a:ea typeface="Meiryo" panose="020B0604030504040204" pitchFamily="34" charset="-128"/>
            </a:endParaRPr>
          </a:p>
          <a:p>
            <a:pPr algn="ctr"/>
            <a:r>
              <a:rPr lang="en-US" altLang="ja-JP" sz="2400" b="1" u="sng" dirty="0">
                <a:solidFill>
                  <a:srgbClr val="FF0000"/>
                </a:solidFill>
                <a:latin typeface="Meiryo" panose="020B0604030504040204" pitchFamily="34" charset="-128"/>
                <a:ea typeface="Meiryo" panose="020B0604030504040204" pitchFamily="34" charset="-128"/>
              </a:rPr>
              <a:t>Or</a:t>
            </a:r>
          </a:p>
          <a:p>
            <a:pPr algn="ctr"/>
            <a:r>
              <a:rPr lang="ja-JP" altLang="en-US" sz="2400" b="1" u="sng">
                <a:solidFill>
                  <a:srgbClr val="FF0000"/>
                </a:solidFill>
                <a:latin typeface="Meiryo" panose="020B0604030504040204" pitchFamily="34" charset="-128"/>
                <a:ea typeface="Meiryo" panose="020B0604030504040204" pitchFamily="34" charset="-128"/>
              </a:rPr>
              <a:t>予測できるか？</a:t>
            </a:r>
            <a:endParaRPr lang="en-US" altLang="ja-JP" sz="2400" b="1" u="sng" dirty="0">
              <a:solidFill>
                <a:srgbClr val="FF0000"/>
              </a:solidFill>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E70910D1-D276-E2F7-7B9E-61F7F58BC6BE}"/>
              </a:ext>
            </a:extLst>
          </p:cNvPr>
          <p:cNvSpPr txBox="1"/>
          <p:nvPr/>
        </p:nvSpPr>
        <p:spPr>
          <a:xfrm>
            <a:off x="4748271" y="2310619"/>
            <a:ext cx="2765233" cy="954107"/>
          </a:xfrm>
          <a:prstGeom prst="rect">
            <a:avLst/>
          </a:prstGeom>
          <a:noFill/>
          <a:ln>
            <a:solidFill>
              <a:schemeClr val="tx1"/>
            </a:solidFill>
          </a:ln>
        </p:spPr>
        <p:txBody>
          <a:bodyPr wrap="square">
            <a:spAutoFit/>
          </a:bodyPr>
          <a:lstStyle/>
          <a:p>
            <a:pPr algn="ctr"/>
            <a:r>
              <a:rPr lang="ja-JP" altLang="en-US" sz="1400">
                <a:latin typeface="Meiryo" panose="020B0604030504040204" pitchFamily="34" charset="-128"/>
                <a:ea typeface="Meiryo" panose="020B0604030504040204" pitchFamily="34" charset="-128"/>
              </a:rPr>
              <a:t>イノベーションとは</a:t>
            </a:r>
            <a:endParaRPr lang="en-US" altLang="ja-JP" sz="1400" dirty="0">
              <a:latin typeface="Meiryo" panose="020B0604030504040204" pitchFamily="34" charset="-128"/>
              <a:ea typeface="Meiryo" panose="020B0604030504040204" pitchFamily="34" charset="-128"/>
            </a:endParaRPr>
          </a:p>
          <a:p>
            <a:pPr algn="ctr"/>
            <a:r>
              <a:rPr lang="ja-JP" altLang="en-US" sz="1400">
                <a:latin typeface="Meiryo" panose="020B0604030504040204" pitchFamily="34" charset="-128"/>
                <a:ea typeface="Meiryo" panose="020B0604030504040204" pitchFamily="34" charset="-128"/>
              </a:rPr>
              <a:t>「顧客が認識していない」問題</a:t>
            </a:r>
            <a:endParaRPr lang="en-US" altLang="ja-JP" sz="1400" dirty="0">
              <a:latin typeface="Meiryo" panose="020B0604030504040204" pitchFamily="34" charset="-128"/>
              <a:ea typeface="Meiryo" panose="020B0604030504040204" pitchFamily="34" charset="-128"/>
            </a:endParaRPr>
          </a:p>
          <a:p>
            <a:pPr algn="ctr"/>
            <a:r>
              <a:rPr lang="ja-JP" altLang="en-US" sz="1400">
                <a:latin typeface="Meiryo" panose="020B0604030504040204" pitchFamily="34" charset="-128"/>
                <a:ea typeface="Meiryo" panose="020B0604030504040204" pitchFamily="34" charset="-128"/>
              </a:rPr>
              <a:t>を解決すること</a:t>
            </a:r>
            <a:endParaRPr lang="en-US" altLang="ja-JP" sz="1400" dirty="0">
              <a:latin typeface="Meiryo" panose="020B0604030504040204" pitchFamily="34" charset="-128"/>
              <a:ea typeface="Meiryo" panose="020B0604030504040204" pitchFamily="34" charset="-128"/>
            </a:endParaRPr>
          </a:p>
          <a:p>
            <a:pPr algn="ctr"/>
            <a:r>
              <a:rPr lang="ja-JP" altLang="en-US" sz="1400">
                <a:latin typeface="Meiryo" panose="020B0604030504040204" pitchFamily="34" charset="-128"/>
                <a:ea typeface="Meiryo" panose="020B0604030504040204" pitchFamily="34" charset="-128"/>
              </a:rPr>
              <a:t>（高岡浩三）</a:t>
            </a:r>
          </a:p>
        </p:txBody>
      </p:sp>
      <p:sp>
        <p:nvSpPr>
          <p:cNvPr id="8" name="角丸四角形 7">
            <a:extLst>
              <a:ext uri="{FF2B5EF4-FFF2-40B4-BE49-F238E27FC236}">
                <a16:creationId xmlns:a16="http://schemas.microsoft.com/office/drawing/2014/main" id="{17D8EFD2-BC59-F891-22CD-E9532FF4771D}"/>
              </a:ext>
            </a:extLst>
          </p:cNvPr>
          <p:cNvSpPr/>
          <p:nvPr/>
        </p:nvSpPr>
        <p:spPr>
          <a:xfrm>
            <a:off x="4775770" y="3932136"/>
            <a:ext cx="2765233" cy="1298873"/>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0000"/>
                </a:solidFill>
                <a:latin typeface="Meiryo" panose="020B0604030504040204" pitchFamily="34" charset="-128"/>
                <a:ea typeface="Meiryo" panose="020B0604030504040204" pitchFamily="34" charset="-128"/>
              </a:rPr>
              <a:t>経験やテクノロジーの</a:t>
            </a:r>
            <a:endParaRPr lang="en-US" altLang="ja-JP" dirty="0">
              <a:solidFill>
                <a:srgbClr val="FF0000"/>
              </a:solidFill>
              <a:latin typeface="Meiryo" panose="020B0604030504040204" pitchFamily="34" charset="-128"/>
              <a:ea typeface="Meiryo" panose="020B0604030504040204" pitchFamily="34" charset="-128"/>
            </a:endParaRPr>
          </a:p>
          <a:p>
            <a:pPr algn="ctr"/>
            <a:r>
              <a:rPr kumimoji="1" lang="ja-JP" altLang="en-US">
                <a:solidFill>
                  <a:srgbClr val="FF0000"/>
                </a:solidFill>
                <a:latin typeface="Meiryo" panose="020B0604030504040204" pitchFamily="34" charset="-128"/>
                <a:ea typeface="Meiryo" panose="020B0604030504040204" pitchFamily="34" charset="-128"/>
              </a:rPr>
              <a:t>不足から</a:t>
            </a:r>
            <a:endParaRPr kumimoji="1" lang="en-US" altLang="ja-JP" dirty="0">
              <a:solidFill>
                <a:srgbClr val="FF0000"/>
              </a:solidFill>
              <a:latin typeface="Meiryo" panose="020B0604030504040204" pitchFamily="34" charset="-128"/>
              <a:ea typeface="Meiryo" panose="020B0604030504040204" pitchFamily="34" charset="-128"/>
            </a:endParaRPr>
          </a:p>
          <a:p>
            <a:pPr algn="ctr"/>
            <a:r>
              <a:rPr kumimoji="1" lang="ja-JP" altLang="en-US">
                <a:solidFill>
                  <a:srgbClr val="FF0000"/>
                </a:solidFill>
                <a:latin typeface="Meiryo" panose="020B0604030504040204" pitchFamily="34" charset="-128"/>
                <a:ea typeface="Meiryo" panose="020B0604030504040204" pitchFamily="34" charset="-128"/>
              </a:rPr>
              <a:t>課題の設定も困難</a:t>
            </a:r>
          </a:p>
        </p:txBody>
      </p:sp>
    </p:spTree>
    <p:extLst>
      <p:ext uri="{BB962C8B-B14F-4D97-AF65-F5344CB8AC3E}">
        <p14:creationId xmlns:p14="http://schemas.microsoft.com/office/powerpoint/2010/main" val="35403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顧客は誰か？顧客が諦めている問題は何か？</a:t>
            </a: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896921" y="1644603"/>
            <a:ext cx="11130628" cy="646331"/>
          </a:xfrm>
          <a:prstGeom prst="rect">
            <a:avLst/>
          </a:prstGeom>
          <a:noFill/>
        </p:spPr>
        <p:txBody>
          <a:bodyPr wrap="square">
            <a:spAutoFit/>
          </a:bodyPr>
          <a:lstStyle/>
          <a:p>
            <a:r>
              <a:rPr lang="ja-JP" altLang="en-US">
                <a:latin typeface="Meiryo" panose="020B0604030504040204" pitchFamily="34" charset="-128"/>
                <a:ea typeface="Meiryo" panose="020B0604030504040204" pitchFamily="34" charset="-128"/>
              </a:rPr>
              <a:t>誰が抱えている問題を解決するか？その対象を、</a:t>
            </a:r>
            <a:r>
              <a:rPr lang="en-US" altLang="ja-JP" dirty="0">
                <a:latin typeface="Meiryo" panose="020B0604030504040204" pitchFamily="34" charset="-128"/>
                <a:ea typeface="Meiryo" panose="020B0604030504040204" pitchFamily="34" charset="-128"/>
              </a:rPr>
              <a:t>”</a:t>
            </a:r>
            <a:r>
              <a:rPr lang="ja-JP" altLang="en-US">
                <a:latin typeface="Meiryo" panose="020B0604030504040204" pitchFamily="34" charset="-128"/>
                <a:ea typeface="Meiryo" panose="020B0604030504040204" pitchFamily="34" charset="-128"/>
              </a:rPr>
              <a:t>顧客</a:t>
            </a:r>
            <a:r>
              <a:rPr lang="en-US" altLang="ja-JP" dirty="0">
                <a:latin typeface="Meiryo" panose="020B0604030504040204" pitchFamily="34" charset="-128"/>
                <a:ea typeface="Meiryo" panose="020B0604030504040204" pitchFamily="34" charset="-128"/>
              </a:rPr>
              <a:t>”</a:t>
            </a:r>
            <a:r>
              <a:rPr lang="ja-JP" altLang="en-US">
                <a:latin typeface="Meiryo" panose="020B0604030504040204" pitchFamily="34" charset="-128"/>
                <a:ea typeface="Meiryo" panose="020B0604030504040204" pitchFamily="34" charset="-128"/>
              </a:rPr>
              <a:t>として捉えると様々なレイヤーが考えられる</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5</a:t>
            </a:fld>
            <a:endParaRPr kumimoji="1" lang="ja-JP" altLang="en-US"/>
          </a:p>
        </p:txBody>
      </p:sp>
      <p:sp>
        <p:nvSpPr>
          <p:cNvPr id="3" name="角丸四角形 2">
            <a:extLst>
              <a:ext uri="{FF2B5EF4-FFF2-40B4-BE49-F238E27FC236}">
                <a16:creationId xmlns:a16="http://schemas.microsoft.com/office/drawing/2014/main" id="{2C6B925D-0928-86C8-766A-81EFFB76CF8B}"/>
              </a:ext>
            </a:extLst>
          </p:cNvPr>
          <p:cNvSpPr/>
          <p:nvPr/>
        </p:nvSpPr>
        <p:spPr>
          <a:xfrm>
            <a:off x="1696606" y="3285780"/>
            <a:ext cx="2423707" cy="509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一般市民</a:t>
            </a:r>
          </a:p>
        </p:txBody>
      </p:sp>
      <p:sp>
        <p:nvSpPr>
          <p:cNvPr id="4" name="角丸四角形 3">
            <a:extLst>
              <a:ext uri="{FF2B5EF4-FFF2-40B4-BE49-F238E27FC236}">
                <a16:creationId xmlns:a16="http://schemas.microsoft.com/office/drawing/2014/main" id="{E27D108B-9A4E-12B5-DC29-4B34625E6994}"/>
              </a:ext>
            </a:extLst>
          </p:cNvPr>
          <p:cNvSpPr/>
          <p:nvPr/>
        </p:nvSpPr>
        <p:spPr>
          <a:xfrm>
            <a:off x="7497504" y="2057256"/>
            <a:ext cx="3530380"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Meiryo" panose="020B0604030504040204" pitchFamily="34" charset="-128"/>
                <a:ea typeface="Meiryo" panose="020B0604030504040204" pitchFamily="34" charset="-128"/>
              </a:rPr>
              <a:t>被災した時に別の工場があれば</a:t>
            </a:r>
            <a:endParaRPr kumimoji="1" lang="en-US" altLang="ja-JP" sz="1400" dirty="0">
              <a:latin typeface="Meiryo" panose="020B0604030504040204" pitchFamily="34" charset="-128"/>
              <a:ea typeface="Meiryo" panose="020B0604030504040204" pitchFamily="34" charset="-128"/>
            </a:endParaRPr>
          </a:p>
          <a:p>
            <a:pPr algn="ctr"/>
            <a:r>
              <a:rPr kumimoji="1" lang="ja-JP" altLang="en-US" sz="1400">
                <a:latin typeface="Meiryo" panose="020B0604030504040204" pitchFamily="34" charset="-128"/>
                <a:ea typeface="Meiryo" panose="020B0604030504040204" pitchFamily="34" charset="-128"/>
              </a:rPr>
              <a:t>すぐ業務を再開できるけど</a:t>
            </a:r>
            <a:endParaRPr kumimoji="1" lang="en-US" altLang="ja-JP" sz="1400" dirty="0">
              <a:latin typeface="Meiryo" panose="020B0604030504040204" pitchFamily="34" charset="-128"/>
              <a:ea typeface="Meiryo" panose="020B0604030504040204" pitchFamily="34" charset="-128"/>
            </a:endParaRPr>
          </a:p>
          <a:p>
            <a:pPr algn="ctr"/>
            <a:r>
              <a:rPr lang="ja-JP" altLang="en-US" sz="1400">
                <a:latin typeface="Meiryo" panose="020B0604030504040204" pitchFamily="34" charset="-128"/>
                <a:ea typeface="Meiryo" panose="020B0604030504040204" pitchFamily="34" charset="-128"/>
              </a:rPr>
              <a:t>資金不足で不可能だ</a:t>
            </a:r>
            <a:endParaRPr kumimoji="1" lang="ja-JP" altLang="en-US" sz="1400">
              <a:latin typeface="Meiryo" panose="020B0604030504040204" pitchFamily="34" charset="-128"/>
              <a:ea typeface="Meiryo" panose="020B0604030504040204" pitchFamily="34" charset="-128"/>
            </a:endParaRPr>
          </a:p>
        </p:txBody>
      </p:sp>
      <p:sp>
        <p:nvSpPr>
          <p:cNvPr id="7" name="角丸四角形 6">
            <a:extLst>
              <a:ext uri="{FF2B5EF4-FFF2-40B4-BE49-F238E27FC236}">
                <a16:creationId xmlns:a16="http://schemas.microsoft.com/office/drawing/2014/main" id="{3484A1BB-F632-6EEA-C234-D49E1B386853}"/>
              </a:ext>
            </a:extLst>
          </p:cNvPr>
          <p:cNvSpPr/>
          <p:nvPr/>
        </p:nvSpPr>
        <p:spPr>
          <a:xfrm>
            <a:off x="1696606" y="3885698"/>
            <a:ext cx="2423707" cy="509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行政</a:t>
            </a:r>
          </a:p>
        </p:txBody>
      </p:sp>
      <p:sp>
        <p:nvSpPr>
          <p:cNvPr id="5" name="小波 4">
            <a:extLst>
              <a:ext uri="{FF2B5EF4-FFF2-40B4-BE49-F238E27FC236}">
                <a16:creationId xmlns:a16="http://schemas.microsoft.com/office/drawing/2014/main" id="{1C58453C-E51A-D728-1856-9CD3A1E7C97E}"/>
              </a:ext>
            </a:extLst>
          </p:cNvPr>
          <p:cNvSpPr/>
          <p:nvPr/>
        </p:nvSpPr>
        <p:spPr>
          <a:xfrm>
            <a:off x="1046603" y="2137012"/>
            <a:ext cx="3095740" cy="347877"/>
          </a:xfrm>
          <a:prstGeom prst="double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顧客となりうるレイヤー</a:t>
            </a:r>
          </a:p>
        </p:txBody>
      </p:sp>
      <p:sp>
        <p:nvSpPr>
          <p:cNvPr id="6" name="角丸四角形 5">
            <a:extLst>
              <a:ext uri="{FF2B5EF4-FFF2-40B4-BE49-F238E27FC236}">
                <a16:creationId xmlns:a16="http://schemas.microsoft.com/office/drawing/2014/main" id="{CB18BE43-6CC2-F022-A03C-5D6AD79E2D2B}"/>
              </a:ext>
            </a:extLst>
          </p:cNvPr>
          <p:cNvSpPr/>
          <p:nvPr/>
        </p:nvSpPr>
        <p:spPr>
          <a:xfrm>
            <a:off x="4587625" y="2503274"/>
            <a:ext cx="252194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a:latin typeface="Meiryo" panose="020B0604030504040204" pitchFamily="34" charset="-128"/>
                <a:ea typeface="Meiryo" panose="020B0604030504040204" pitchFamily="34" charset="-128"/>
              </a:rPr>
              <a:t>民間企業経営者</a:t>
            </a:r>
            <a:endParaRPr lang="en-US" altLang="ja-JP" sz="1400" dirty="0">
              <a:latin typeface="Meiryo" panose="020B0604030504040204" pitchFamily="34" charset="-128"/>
              <a:ea typeface="Meiryo" panose="020B0604030504040204" pitchFamily="34" charset="-128"/>
            </a:endParaRPr>
          </a:p>
          <a:p>
            <a:pPr algn="ctr"/>
            <a:r>
              <a:rPr kumimoji="1" lang="ja-JP" altLang="en-US" sz="1400">
                <a:latin typeface="Meiryo" panose="020B0604030504040204" pitchFamily="34" charset="-128"/>
                <a:ea typeface="Meiryo" panose="020B0604030504040204" pitchFamily="34" charset="-128"/>
              </a:rPr>
              <a:t>従業員、顧客の幸せ</a:t>
            </a:r>
          </a:p>
        </p:txBody>
      </p:sp>
      <p:sp>
        <p:nvSpPr>
          <p:cNvPr id="8" name="角丸四角形 7">
            <a:extLst>
              <a:ext uri="{FF2B5EF4-FFF2-40B4-BE49-F238E27FC236}">
                <a16:creationId xmlns:a16="http://schemas.microsoft.com/office/drawing/2014/main" id="{713E9C35-A2E9-4E62-0D74-100BAEA67B77}"/>
              </a:ext>
            </a:extLst>
          </p:cNvPr>
          <p:cNvSpPr/>
          <p:nvPr/>
        </p:nvSpPr>
        <p:spPr>
          <a:xfrm>
            <a:off x="4587624" y="4259514"/>
            <a:ext cx="252194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a:latin typeface="Meiryo" panose="020B0604030504040204" pitchFamily="34" charset="-128"/>
                <a:ea typeface="Meiryo" panose="020B0604030504040204" pitchFamily="34" charset="-128"/>
              </a:rPr>
              <a:t>生活者</a:t>
            </a:r>
            <a:endParaRPr lang="en-US" altLang="ja-JP" sz="1400" dirty="0">
              <a:latin typeface="Meiryo" panose="020B0604030504040204" pitchFamily="34" charset="-128"/>
              <a:ea typeface="Meiryo" panose="020B0604030504040204" pitchFamily="34" charset="-128"/>
            </a:endParaRPr>
          </a:p>
          <a:p>
            <a:pPr algn="ctr"/>
            <a:r>
              <a:rPr kumimoji="1" lang="ja-JP" altLang="en-US" sz="1400">
                <a:latin typeface="Meiryo" panose="020B0604030504040204" pitchFamily="34" charset="-128"/>
                <a:ea typeface="Meiryo" panose="020B0604030504040204" pitchFamily="34" charset="-128"/>
              </a:rPr>
              <a:t>家族、地域住民の幸せ</a:t>
            </a:r>
          </a:p>
        </p:txBody>
      </p:sp>
      <p:sp>
        <p:nvSpPr>
          <p:cNvPr id="9" name="角丸四角形 8">
            <a:extLst>
              <a:ext uri="{FF2B5EF4-FFF2-40B4-BE49-F238E27FC236}">
                <a16:creationId xmlns:a16="http://schemas.microsoft.com/office/drawing/2014/main" id="{08A3509A-2774-9812-022E-ECCD4B1A2621}"/>
              </a:ext>
            </a:extLst>
          </p:cNvPr>
          <p:cNvSpPr/>
          <p:nvPr/>
        </p:nvSpPr>
        <p:spPr>
          <a:xfrm>
            <a:off x="4587624" y="3228839"/>
            <a:ext cx="252194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a:latin typeface="Meiryo" panose="020B0604030504040204" pitchFamily="34" charset="-128"/>
                <a:ea typeface="Meiryo" panose="020B0604030504040204" pitchFamily="34" charset="-128"/>
              </a:rPr>
              <a:t>民間企業従業員</a:t>
            </a:r>
            <a:endParaRPr lang="en-US" altLang="ja-JP" sz="1400" dirty="0">
              <a:latin typeface="Meiryo" panose="020B0604030504040204" pitchFamily="34" charset="-128"/>
              <a:ea typeface="Meiryo" panose="020B0604030504040204" pitchFamily="34" charset="-128"/>
            </a:endParaRPr>
          </a:p>
          <a:p>
            <a:pPr algn="ctr"/>
            <a:r>
              <a:rPr kumimoji="1" lang="ja-JP" altLang="en-US" sz="1400">
                <a:latin typeface="Meiryo" panose="020B0604030504040204" pitchFamily="34" charset="-128"/>
                <a:ea typeface="Meiryo" panose="020B0604030504040204" pitchFamily="34" charset="-128"/>
              </a:rPr>
              <a:t>家族、顧客の幸せ</a:t>
            </a:r>
          </a:p>
        </p:txBody>
      </p:sp>
      <p:sp>
        <p:nvSpPr>
          <p:cNvPr id="10" name="角丸四角形 9">
            <a:extLst>
              <a:ext uri="{FF2B5EF4-FFF2-40B4-BE49-F238E27FC236}">
                <a16:creationId xmlns:a16="http://schemas.microsoft.com/office/drawing/2014/main" id="{77D702EE-6E9F-15BC-EF3A-DD95C1481016}"/>
              </a:ext>
            </a:extLst>
          </p:cNvPr>
          <p:cNvSpPr/>
          <p:nvPr/>
        </p:nvSpPr>
        <p:spPr>
          <a:xfrm>
            <a:off x="7497504" y="2809905"/>
            <a:ext cx="3530380"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a:latin typeface="Meiryo" panose="020B0604030504040204" pitchFamily="34" charset="-128"/>
                <a:ea typeface="Meiryo" panose="020B0604030504040204" pitchFamily="34" charset="-128"/>
              </a:rPr>
              <a:t>別に工場を建てたとしても</a:t>
            </a:r>
            <a:endParaRPr lang="en-US" altLang="ja-JP" sz="1400" dirty="0">
              <a:latin typeface="Meiryo" panose="020B0604030504040204" pitchFamily="34" charset="-128"/>
              <a:ea typeface="Meiryo" panose="020B0604030504040204" pitchFamily="34" charset="-128"/>
            </a:endParaRPr>
          </a:p>
          <a:p>
            <a:pPr algn="ctr"/>
            <a:r>
              <a:rPr kumimoji="1" lang="ja-JP" altLang="en-US" sz="1400">
                <a:latin typeface="Meiryo" panose="020B0604030504040204" pitchFamily="34" charset="-128"/>
                <a:ea typeface="Meiryo" panose="020B0604030504040204" pitchFamily="34" charset="-128"/>
              </a:rPr>
              <a:t>すぐには人材を確保することができない</a:t>
            </a:r>
            <a:endParaRPr lang="en-US" altLang="ja-JP" sz="1400" dirty="0">
              <a:latin typeface="Meiryo" panose="020B0604030504040204" pitchFamily="34" charset="-128"/>
              <a:ea typeface="Meiryo" panose="020B0604030504040204" pitchFamily="34" charset="-128"/>
            </a:endParaRPr>
          </a:p>
          <a:p>
            <a:pPr algn="ctr"/>
            <a:r>
              <a:rPr kumimoji="1" lang="ja-JP" altLang="en-US" sz="1400">
                <a:latin typeface="Meiryo" panose="020B0604030504040204" pitchFamily="34" charset="-128"/>
                <a:ea typeface="Meiryo" panose="020B0604030504040204" pitchFamily="34" charset="-128"/>
              </a:rPr>
              <a:t>簡単に事業を拡大することは不可能だ</a:t>
            </a:r>
            <a:endParaRPr kumimoji="1" lang="en-US" altLang="ja-JP" sz="1400" dirty="0">
              <a:latin typeface="Meiryo" panose="020B0604030504040204" pitchFamily="34" charset="-128"/>
              <a:ea typeface="Meiryo" panose="020B0604030504040204" pitchFamily="34" charset="-128"/>
            </a:endParaRPr>
          </a:p>
        </p:txBody>
      </p:sp>
      <p:sp>
        <p:nvSpPr>
          <p:cNvPr id="12" name="角丸四角形 11">
            <a:extLst>
              <a:ext uri="{FF2B5EF4-FFF2-40B4-BE49-F238E27FC236}">
                <a16:creationId xmlns:a16="http://schemas.microsoft.com/office/drawing/2014/main" id="{B78F5031-F75C-5FDA-C183-80B7767E54C2}"/>
              </a:ext>
            </a:extLst>
          </p:cNvPr>
          <p:cNvSpPr/>
          <p:nvPr/>
        </p:nvSpPr>
        <p:spPr>
          <a:xfrm>
            <a:off x="7497504" y="4325131"/>
            <a:ext cx="3530380"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Meiryo" panose="020B0604030504040204" pitchFamily="34" charset="-128"/>
                <a:ea typeface="Meiryo" panose="020B0604030504040204" pitchFamily="34" charset="-128"/>
              </a:rPr>
              <a:t>親の病気が治るまで緊急避難の必要がない地域に引っ越したいけど</a:t>
            </a:r>
            <a:endParaRPr kumimoji="1" lang="en-US" altLang="ja-JP" sz="1400" dirty="0">
              <a:latin typeface="Meiryo" panose="020B0604030504040204" pitchFamily="34" charset="-128"/>
              <a:ea typeface="Meiryo" panose="020B0604030504040204" pitchFamily="34" charset="-128"/>
            </a:endParaRPr>
          </a:p>
          <a:p>
            <a:pPr algn="ctr"/>
            <a:r>
              <a:rPr lang="ja-JP" altLang="en-US" sz="1400">
                <a:latin typeface="Meiryo" panose="020B0604030504040204" pitchFamily="34" charset="-128"/>
                <a:ea typeface="Meiryo" panose="020B0604030504040204" pitchFamily="34" charset="-128"/>
              </a:rPr>
              <a:t>仕事の関係で不可能だ</a:t>
            </a:r>
            <a:endParaRPr kumimoji="1" lang="ja-JP" altLang="en-US" sz="1400">
              <a:latin typeface="Meiryo" panose="020B0604030504040204" pitchFamily="34" charset="-128"/>
              <a:ea typeface="Meiryo" panose="020B0604030504040204" pitchFamily="34" charset="-128"/>
            </a:endParaRPr>
          </a:p>
        </p:txBody>
      </p:sp>
      <p:sp>
        <p:nvSpPr>
          <p:cNvPr id="14" name="角丸四角形 13">
            <a:extLst>
              <a:ext uri="{FF2B5EF4-FFF2-40B4-BE49-F238E27FC236}">
                <a16:creationId xmlns:a16="http://schemas.microsoft.com/office/drawing/2014/main" id="{7158D1D6-8432-0489-1462-5BA1516B9436}"/>
              </a:ext>
            </a:extLst>
          </p:cNvPr>
          <p:cNvSpPr/>
          <p:nvPr/>
        </p:nvSpPr>
        <p:spPr>
          <a:xfrm>
            <a:off x="7497504" y="5082920"/>
            <a:ext cx="3530380"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Meiryo" panose="020B0604030504040204" pitchFamily="34" charset="-128"/>
                <a:ea typeface="Meiryo" panose="020B0604030504040204" pitchFamily="34" charset="-128"/>
              </a:rPr>
              <a:t>子供が小学校に入る前は避難が心配</a:t>
            </a:r>
            <a:endParaRPr kumimoji="1" lang="en-US" altLang="ja-JP" sz="1400" dirty="0">
              <a:latin typeface="Meiryo" panose="020B0604030504040204" pitchFamily="34" charset="-128"/>
              <a:ea typeface="Meiryo" panose="020B0604030504040204" pitchFamily="34" charset="-128"/>
            </a:endParaRPr>
          </a:p>
          <a:p>
            <a:pPr algn="ctr"/>
            <a:r>
              <a:rPr lang="ja-JP" altLang="en-US" sz="1400">
                <a:latin typeface="Meiryo" panose="020B0604030504040204" pitchFamily="34" charset="-128"/>
                <a:ea typeface="Meiryo" panose="020B0604030504040204" pitchFamily="34" charset="-128"/>
              </a:rPr>
              <a:t>それまでは他のところに住みたいが</a:t>
            </a:r>
            <a:endParaRPr lang="en-US" altLang="ja-JP" sz="1400" dirty="0">
              <a:latin typeface="Meiryo" panose="020B0604030504040204" pitchFamily="34" charset="-128"/>
              <a:ea typeface="Meiryo" panose="020B0604030504040204" pitchFamily="34" charset="-128"/>
            </a:endParaRPr>
          </a:p>
          <a:p>
            <a:pPr algn="ctr"/>
            <a:r>
              <a:rPr lang="ja-JP" altLang="en-US" sz="1400">
                <a:latin typeface="Meiryo" panose="020B0604030504040204" pitchFamily="34" charset="-128"/>
                <a:ea typeface="Meiryo" panose="020B0604030504040204" pitchFamily="34" charset="-128"/>
              </a:rPr>
              <a:t>仕事、学校の都合で不可能だ</a:t>
            </a:r>
            <a:endParaRPr kumimoji="1" lang="ja-JP" altLang="en-US" sz="1400">
              <a:latin typeface="Meiryo" panose="020B0604030504040204" pitchFamily="34" charset="-128"/>
              <a:ea typeface="Meiryo" panose="020B0604030504040204" pitchFamily="34" charset="-128"/>
            </a:endParaRPr>
          </a:p>
        </p:txBody>
      </p:sp>
      <p:sp>
        <p:nvSpPr>
          <p:cNvPr id="15" name="角丸四角形 14">
            <a:extLst>
              <a:ext uri="{FF2B5EF4-FFF2-40B4-BE49-F238E27FC236}">
                <a16:creationId xmlns:a16="http://schemas.microsoft.com/office/drawing/2014/main" id="{E7920D83-6021-B58C-B9EE-0AD2A4147642}"/>
              </a:ext>
            </a:extLst>
          </p:cNvPr>
          <p:cNvSpPr/>
          <p:nvPr/>
        </p:nvSpPr>
        <p:spPr>
          <a:xfrm>
            <a:off x="4587624" y="5261264"/>
            <a:ext cx="252194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a:latin typeface="Meiryo" panose="020B0604030504040204" pitchFamily="34" charset="-128"/>
                <a:ea typeface="Meiryo" panose="020B0604030504040204" pitchFamily="34" charset="-128"/>
              </a:rPr>
              <a:t>行政</a:t>
            </a:r>
            <a:endParaRPr lang="en-US" altLang="ja-JP" sz="1400" dirty="0">
              <a:latin typeface="Meiryo" panose="020B0604030504040204" pitchFamily="34" charset="-128"/>
              <a:ea typeface="Meiryo" panose="020B0604030504040204" pitchFamily="34" charset="-128"/>
            </a:endParaRPr>
          </a:p>
          <a:p>
            <a:pPr algn="ctr"/>
            <a:r>
              <a:rPr kumimoji="1" lang="ja-JP" altLang="en-US" sz="1400">
                <a:latin typeface="Meiryo" panose="020B0604030504040204" pitchFamily="34" charset="-128"/>
                <a:ea typeface="Meiryo" panose="020B0604030504040204" pitchFamily="34" charset="-128"/>
              </a:rPr>
              <a:t>地域住民の安全、幸せ</a:t>
            </a:r>
          </a:p>
        </p:txBody>
      </p:sp>
      <p:sp>
        <p:nvSpPr>
          <p:cNvPr id="17" name="角丸四角形 16">
            <a:extLst>
              <a:ext uri="{FF2B5EF4-FFF2-40B4-BE49-F238E27FC236}">
                <a16:creationId xmlns:a16="http://schemas.microsoft.com/office/drawing/2014/main" id="{4A1F993C-F490-ECE9-A9FD-B83BC34C4B29}"/>
              </a:ext>
            </a:extLst>
          </p:cNvPr>
          <p:cNvSpPr/>
          <p:nvPr/>
        </p:nvSpPr>
        <p:spPr>
          <a:xfrm>
            <a:off x="7497504" y="5929388"/>
            <a:ext cx="3530380"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Meiryo" panose="020B0604030504040204" pitchFamily="34" charset="-128"/>
                <a:ea typeface="Meiryo" panose="020B0604030504040204" pitchFamily="34" charset="-128"/>
              </a:rPr>
              <a:t>住民が安全に過ごせるような避難場所が遠隔地にあったり、一時避難させることができればいいが不可能だ</a:t>
            </a:r>
          </a:p>
        </p:txBody>
      </p:sp>
      <p:sp>
        <p:nvSpPr>
          <p:cNvPr id="18" name="角丸四角形 17">
            <a:extLst>
              <a:ext uri="{FF2B5EF4-FFF2-40B4-BE49-F238E27FC236}">
                <a16:creationId xmlns:a16="http://schemas.microsoft.com/office/drawing/2014/main" id="{37A1A45B-E9AC-0544-399A-FFD44314D1D4}"/>
              </a:ext>
            </a:extLst>
          </p:cNvPr>
          <p:cNvSpPr/>
          <p:nvPr/>
        </p:nvSpPr>
        <p:spPr>
          <a:xfrm>
            <a:off x="7497504" y="3546468"/>
            <a:ext cx="3530380"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Meiryo" panose="020B0604030504040204" pitchFamily="34" charset="-128"/>
                <a:ea typeface="Meiryo" panose="020B0604030504040204" pitchFamily="34" charset="-128"/>
              </a:rPr>
              <a:t>遠隔地にもサプライチェーンを</a:t>
            </a:r>
            <a:endParaRPr kumimoji="1" lang="en-US" altLang="ja-JP" sz="1400" dirty="0">
              <a:latin typeface="Meiryo" panose="020B0604030504040204" pitchFamily="34" charset="-128"/>
              <a:ea typeface="Meiryo" panose="020B0604030504040204" pitchFamily="34" charset="-128"/>
            </a:endParaRPr>
          </a:p>
          <a:p>
            <a:pPr algn="ctr"/>
            <a:r>
              <a:rPr kumimoji="1" lang="ja-JP" altLang="en-US" sz="1400">
                <a:latin typeface="Meiryo" panose="020B0604030504040204" pitchFamily="34" charset="-128"/>
                <a:ea typeface="Meiryo" panose="020B0604030504040204" pitchFamily="34" charset="-128"/>
              </a:rPr>
              <a:t>形成できればもう一つ工場を建てられるかもしれないが不可能だ</a:t>
            </a:r>
            <a:endParaRPr kumimoji="1" lang="en-US" altLang="ja-JP" sz="1400" dirty="0">
              <a:latin typeface="Meiryo" panose="020B0604030504040204" pitchFamily="34" charset="-128"/>
              <a:ea typeface="Meiryo" panose="020B0604030504040204" pitchFamily="34" charset="-128"/>
            </a:endParaRPr>
          </a:p>
        </p:txBody>
      </p:sp>
      <p:sp>
        <p:nvSpPr>
          <p:cNvPr id="19" name="角丸四角形 18">
            <a:extLst>
              <a:ext uri="{FF2B5EF4-FFF2-40B4-BE49-F238E27FC236}">
                <a16:creationId xmlns:a16="http://schemas.microsoft.com/office/drawing/2014/main" id="{49931503-8600-9893-E756-3D50150497E4}"/>
              </a:ext>
            </a:extLst>
          </p:cNvPr>
          <p:cNvSpPr/>
          <p:nvPr/>
        </p:nvSpPr>
        <p:spPr>
          <a:xfrm>
            <a:off x="1696606" y="2711521"/>
            <a:ext cx="2423707" cy="509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latin typeface="Meiryo" panose="020B0604030504040204" pitchFamily="34" charset="-128"/>
                <a:ea typeface="Meiryo" panose="020B0604030504040204" pitchFamily="34" charset="-128"/>
              </a:rPr>
              <a:t>民間企業</a:t>
            </a:r>
            <a:endParaRPr kumimoji="1" lang="ja-JP" altLang="en-US">
              <a:latin typeface="Meiryo" panose="020B0604030504040204" pitchFamily="34" charset="-128"/>
              <a:ea typeface="Meiryo" panose="020B0604030504040204" pitchFamily="34" charset="-128"/>
            </a:endParaRPr>
          </a:p>
        </p:txBody>
      </p:sp>
      <p:sp>
        <p:nvSpPr>
          <p:cNvPr id="23" name="角丸四角形 22">
            <a:extLst>
              <a:ext uri="{FF2B5EF4-FFF2-40B4-BE49-F238E27FC236}">
                <a16:creationId xmlns:a16="http://schemas.microsoft.com/office/drawing/2014/main" id="{96EABB05-84D2-AD17-B288-1955E2335F0D}"/>
              </a:ext>
            </a:extLst>
          </p:cNvPr>
          <p:cNvSpPr/>
          <p:nvPr/>
        </p:nvSpPr>
        <p:spPr>
          <a:xfrm>
            <a:off x="1425888" y="5624128"/>
            <a:ext cx="1592731" cy="38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eiryo" panose="020B0604030504040204" pitchFamily="34" charset="-128"/>
                <a:ea typeface="Meiryo" panose="020B0604030504040204" pitchFamily="34" charset="-128"/>
              </a:rPr>
              <a:t>一般市民</a:t>
            </a:r>
          </a:p>
        </p:txBody>
      </p:sp>
      <p:sp>
        <p:nvSpPr>
          <p:cNvPr id="24" name="角丸四角形 23">
            <a:extLst>
              <a:ext uri="{FF2B5EF4-FFF2-40B4-BE49-F238E27FC236}">
                <a16:creationId xmlns:a16="http://schemas.microsoft.com/office/drawing/2014/main" id="{A40EE35A-2550-96F0-973D-BBFE2286E304}"/>
              </a:ext>
            </a:extLst>
          </p:cNvPr>
          <p:cNvSpPr/>
          <p:nvPr/>
        </p:nvSpPr>
        <p:spPr>
          <a:xfrm>
            <a:off x="1425888" y="6113876"/>
            <a:ext cx="1592731" cy="38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eiryo" panose="020B0604030504040204" pitchFamily="34" charset="-128"/>
                <a:ea typeface="Meiryo" panose="020B0604030504040204" pitchFamily="34" charset="-128"/>
              </a:rPr>
              <a:t>行政</a:t>
            </a:r>
          </a:p>
        </p:txBody>
      </p:sp>
      <p:sp>
        <p:nvSpPr>
          <p:cNvPr id="25" name="角丸四角形 24">
            <a:extLst>
              <a:ext uri="{FF2B5EF4-FFF2-40B4-BE49-F238E27FC236}">
                <a16:creationId xmlns:a16="http://schemas.microsoft.com/office/drawing/2014/main" id="{A92C45AA-745B-53D6-AB98-047865A4D1F9}"/>
              </a:ext>
            </a:extLst>
          </p:cNvPr>
          <p:cNvSpPr/>
          <p:nvPr/>
        </p:nvSpPr>
        <p:spPr>
          <a:xfrm>
            <a:off x="1425888" y="5126988"/>
            <a:ext cx="1592731" cy="3862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latin typeface="Meiryo" panose="020B0604030504040204" pitchFamily="34" charset="-128"/>
                <a:ea typeface="Meiryo" panose="020B0604030504040204" pitchFamily="34" charset="-128"/>
              </a:rPr>
              <a:t>民間企業</a:t>
            </a:r>
            <a:endParaRPr kumimoji="1" lang="ja-JP" altLang="en-US" sz="1200">
              <a:latin typeface="Meiryo" panose="020B0604030504040204" pitchFamily="34" charset="-128"/>
              <a:ea typeface="Meiryo" panose="020B0604030504040204" pitchFamily="34" charset="-128"/>
            </a:endParaRPr>
          </a:p>
        </p:txBody>
      </p:sp>
      <p:sp>
        <p:nvSpPr>
          <p:cNvPr id="29" name="角丸四角形 28">
            <a:extLst>
              <a:ext uri="{FF2B5EF4-FFF2-40B4-BE49-F238E27FC236}">
                <a16:creationId xmlns:a16="http://schemas.microsoft.com/office/drawing/2014/main" id="{4642BDBF-D7BE-A603-1F01-6C7ACF0E0049}"/>
              </a:ext>
            </a:extLst>
          </p:cNvPr>
          <p:cNvSpPr/>
          <p:nvPr/>
        </p:nvSpPr>
        <p:spPr>
          <a:xfrm>
            <a:off x="143220" y="3171639"/>
            <a:ext cx="1403488" cy="6540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発災が予測される側</a:t>
            </a:r>
          </a:p>
        </p:txBody>
      </p:sp>
      <p:sp>
        <p:nvSpPr>
          <p:cNvPr id="31" name="角丸四角形 30">
            <a:extLst>
              <a:ext uri="{FF2B5EF4-FFF2-40B4-BE49-F238E27FC236}">
                <a16:creationId xmlns:a16="http://schemas.microsoft.com/office/drawing/2014/main" id="{8F4CA21C-E25C-F1E5-ECD2-ADB94E85538A}"/>
              </a:ext>
            </a:extLst>
          </p:cNvPr>
          <p:cNvSpPr/>
          <p:nvPr/>
        </p:nvSpPr>
        <p:spPr>
          <a:xfrm>
            <a:off x="44068" y="5482863"/>
            <a:ext cx="1294550" cy="6156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Meiryo" panose="020B0604030504040204" pitchFamily="34" charset="-128"/>
                <a:ea typeface="Meiryo" panose="020B0604030504040204" pitchFamily="34" charset="-128"/>
              </a:rPr>
              <a:t>復旧復興を手助けする側</a:t>
            </a:r>
          </a:p>
        </p:txBody>
      </p:sp>
      <p:cxnSp>
        <p:nvCxnSpPr>
          <p:cNvPr id="20" name="曲線コネクタ 19">
            <a:extLst>
              <a:ext uri="{FF2B5EF4-FFF2-40B4-BE49-F238E27FC236}">
                <a16:creationId xmlns:a16="http://schemas.microsoft.com/office/drawing/2014/main" id="{F15DFA1E-9918-5236-C106-0C4C15D6A328}"/>
              </a:ext>
            </a:extLst>
          </p:cNvPr>
          <p:cNvCxnSpPr>
            <a:cxnSpLocks/>
          </p:cNvCxnSpPr>
          <p:nvPr/>
        </p:nvCxnSpPr>
        <p:spPr>
          <a:xfrm>
            <a:off x="497987" y="4342644"/>
            <a:ext cx="5581157" cy="2096836"/>
          </a:xfrm>
          <a:prstGeom prst="curved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9C9447E-1B25-08BB-0681-1FD916C9DEE8}"/>
              </a:ext>
            </a:extLst>
          </p:cNvPr>
          <p:cNvSpPr txBox="1"/>
          <p:nvPr/>
        </p:nvSpPr>
        <p:spPr>
          <a:xfrm>
            <a:off x="3189144" y="6153278"/>
            <a:ext cx="953199" cy="369332"/>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 etc.</a:t>
            </a:r>
            <a:endParaRPr kumimoji="1" lang="ja-JP" altLang="en-US">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793392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大震災が惨劇になる</a:t>
            </a:r>
            <a:r>
              <a:rPr lang="ja-JP" altLang="en-US" sz="4000">
                <a:latin typeface="Meiryo" panose="020B0604030504040204" pitchFamily="34" charset="-128"/>
                <a:ea typeface="Meiryo" panose="020B0604030504040204" pitchFamily="34" charset="-128"/>
              </a:rPr>
              <a:t>要因</a:t>
            </a:r>
            <a:endParaRPr kumimoji="1" lang="ja-JP" altLang="en-US" sz="400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894202" y="1652054"/>
            <a:ext cx="11130628" cy="369332"/>
          </a:xfrm>
          <a:prstGeom prst="rect">
            <a:avLst/>
          </a:prstGeom>
          <a:noFill/>
        </p:spPr>
        <p:txBody>
          <a:bodyPr wrap="square">
            <a:spAutoFit/>
          </a:bodyPr>
          <a:lstStyle/>
          <a:p>
            <a:r>
              <a:rPr lang="ja-JP" altLang="en-US">
                <a:latin typeface="Meiryo" panose="020B0604030504040204" pitchFamily="34" charset="-128"/>
                <a:ea typeface="Meiryo" panose="020B0604030504040204" pitchFamily="34" charset="-128"/>
              </a:rPr>
              <a:t>問題のレベルを考える、大元の原因は？</a:t>
            </a:r>
            <a:endParaRPr lang="en-US" altLang="ja-JP"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6</a:t>
            </a:fld>
            <a:endParaRPr kumimoji="1" lang="ja-JP" altLang="en-US"/>
          </a:p>
        </p:txBody>
      </p:sp>
      <p:sp>
        <p:nvSpPr>
          <p:cNvPr id="3" name="角丸四角形 2">
            <a:extLst>
              <a:ext uri="{FF2B5EF4-FFF2-40B4-BE49-F238E27FC236}">
                <a16:creationId xmlns:a16="http://schemas.microsoft.com/office/drawing/2014/main" id="{2C6B925D-0928-86C8-766A-81EFFB76CF8B}"/>
              </a:ext>
            </a:extLst>
          </p:cNvPr>
          <p:cNvSpPr/>
          <p:nvPr/>
        </p:nvSpPr>
        <p:spPr>
          <a:xfrm>
            <a:off x="1223791" y="2895417"/>
            <a:ext cx="252194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latin typeface="Meiryo" panose="020B0604030504040204" pitchFamily="34" charset="-128"/>
                <a:ea typeface="Meiryo" panose="020B0604030504040204" pitchFamily="34" charset="-128"/>
              </a:rPr>
              <a:t>防災減災対策</a:t>
            </a:r>
            <a:endParaRPr kumimoji="1" lang="ja-JP" altLang="en-US">
              <a:latin typeface="Meiryo" panose="020B0604030504040204" pitchFamily="34" charset="-128"/>
              <a:ea typeface="Meiryo" panose="020B0604030504040204" pitchFamily="34" charset="-128"/>
            </a:endParaRPr>
          </a:p>
        </p:txBody>
      </p:sp>
      <p:sp>
        <p:nvSpPr>
          <p:cNvPr id="4" name="角丸四角形 3">
            <a:extLst>
              <a:ext uri="{FF2B5EF4-FFF2-40B4-BE49-F238E27FC236}">
                <a16:creationId xmlns:a16="http://schemas.microsoft.com/office/drawing/2014/main" id="{E27D108B-9A4E-12B5-DC29-4B34625E6994}"/>
              </a:ext>
            </a:extLst>
          </p:cNvPr>
          <p:cNvSpPr/>
          <p:nvPr/>
        </p:nvSpPr>
        <p:spPr>
          <a:xfrm>
            <a:off x="6699173" y="5756103"/>
            <a:ext cx="3866003" cy="95711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遠隔地での</a:t>
            </a:r>
            <a:r>
              <a:rPr kumimoji="1" lang="en-US" altLang="ja-JP" dirty="0">
                <a:latin typeface="Meiryo" panose="020B0604030504040204" pitchFamily="34" charset="-128"/>
                <a:ea typeface="Meiryo" panose="020B0604030504040204" pitchFamily="34" charset="-128"/>
              </a:rPr>
              <a:t>BCP</a:t>
            </a:r>
            <a:r>
              <a:rPr kumimoji="1" lang="ja-JP" altLang="en-US">
                <a:latin typeface="Meiryo" panose="020B0604030504040204" pitchFamily="34" charset="-128"/>
                <a:ea typeface="Meiryo" panose="020B0604030504040204" pitchFamily="34" charset="-128"/>
              </a:rPr>
              <a:t>促進の</a:t>
            </a:r>
            <a:endParaRPr kumimoji="1" lang="en-US" altLang="ja-JP"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さらに広域化推進</a:t>
            </a:r>
            <a:endParaRPr kumimoji="1" lang="ja-JP" altLang="en-US">
              <a:latin typeface="Meiryo" panose="020B0604030504040204" pitchFamily="34" charset="-128"/>
              <a:ea typeface="Meiryo" panose="020B0604030504040204" pitchFamily="34" charset="-128"/>
            </a:endParaRPr>
          </a:p>
        </p:txBody>
      </p:sp>
      <p:sp>
        <p:nvSpPr>
          <p:cNvPr id="7" name="角丸四角形 6">
            <a:extLst>
              <a:ext uri="{FF2B5EF4-FFF2-40B4-BE49-F238E27FC236}">
                <a16:creationId xmlns:a16="http://schemas.microsoft.com/office/drawing/2014/main" id="{3484A1BB-F632-6EEA-C234-D49E1B386853}"/>
              </a:ext>
            </a:extLst>
          </p:cNvPr>
          <p:cNvSpPr/>
          <p:nvPr/>
        </p:nvSpPr>
        <p:spPr>
          <a:xfrm>
            <a:off x="1223790" y="4199960"/>
            <a:ext cx="252194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行政</a:t>
            </a:r>
          </a:p>
        </p:txBody>
      </p:sp>
      <p:sp>
        <p:nvSpPr>
          <p:cNvPr id="5" name="小波 4">
            <a:extLst>
              <a:ext uri="{FF2B5EF4-FFF2-40B4-BE49-F238E27FC236}">
                <a16:creationId xmlns:a16="http://schemas.microsoft.com/office/drawing/2014/main" id="{1C58453C-E51A-D728-1856-9CD3A1E7C97E}"/>
              </a:ext>
            </a:extLst>
          </p:cNvPr>
          <p:cNvSpPr/>
          <p:nvPr/>
        </p:nvSpPr>
        <p:spPr>
          <a:xfrm>
            <a:off x="1046603" y="2170063"/>
            <a:ext cx="3095740" cy="347877"/>
          </a:xfrm>
          <a:prstGeom prst="double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問題の所在</a:t>
            </a:r>
          </a:p>
        </p:txBody>
      </p:sp>
      <p:sp>
        <p:nvSpPr>
          <p:cNvPr id="6" name="角丸四角形 5">
            <a:extLst>
              <a:ext uri="{FF2B5EF4-FFF2-40B4-BE49-F238E27FC236}">
                <a16:creationId xmlns:a16="http://schemas.microsoft.com/office/drawing/2014/main" id="{99C14C7F-8A6F-E749-97ED-B7660E7637B2}"/>
              </a:ext>
            </a:extLst>
          </p:cNvPr>
          <p:cNvSpPr/>
          <p:nvPr/>
        </p:nvSpPr>
        <p:spPr>
          <a:xfrm>
            <a:off x="1223790" y="5790330"/>
            <a:ext cx="2521946" cy="64633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latin typeface="Meiryo" panose="020B0604030504040204" pitchFamily="34" charset="-128"/>
                <a:ea typeface="Meiryo" panose="020B0604030504040204" pitchFamily="34" charset="-128"/>
              </a:rPr>
              <a:t>東京一極集中</a:t>
            </a:r>
            <a:endParaRPr lang="en-US" altLang="ja-JP" sz="1600" dirty="0">
              <a:latin typeface="Meiryo" panose="020B0604030504040204" pitchFamily="34" charset="-128"/>
              <a:ea typeface="Meiryo" panose="020B0604030504040204" pitchFamily="34" charset="-128"/>
            </a:endParaRPr>
          </a:p>
          <a:p>
            <a:pPr algn="ctr"/>
            <a:r>
              <a:rPr kumimoji="1" lang="ja-JP" altLang="en-US" sz="1600">
                <a:latin typeface="Meiryo" panose="020B0604030504040204" pitchFamily="34" charset="-128"/>
                <a:ea typeface="Meiryo" panose="020B0604030504040204" pitchFamily="34" charset="-128"/>
              </a:rPr>
              <a:t>太平洋ベルトの工業集中</a:t>
            </a:r>
          </a:p>
        </p:txBody>
      </p:sp>
      <p:sp>
        <p:nvSpPr>
          <p:cNvPr id="12" name="角丸四角形 11">
            <a:extLst>
              <a:ext uri="{FF2B5EF4-FFF2-40B4-BE49-F238E27FC236}">
                <a16:creationId xmlns:a16="http://schemas.microsoft.com/office/drawing/2014/main" id="{7EC1734A-8CB3-272A-6727-9DDCB291E33F}"/>
              </a:ext>
            </a:extLst>
          </p:cNvPr>
          <p:cNvSpPr/>
          <p:nvPr/>
        </p:nvSpPr>
        <p:spPr>
          <a:xfrm>
            <a:off x="6852755" y="2108382"/>
            <a:ext cx="3515689"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latin typeface="Meiryo" panose="020B0604030504040204" pitchFamily="34" charset="-128"/>
                <a:ea typeface="Meiryo" panose="020B0604030504040204" pitchFamily="34" charset="-128"/>
              </a:rPr>
              <a:t>個々の建築物、構造物の</a:t>
            </a:r>
            <a:endParaRPr lang="en-US" altLang="ja-JP" dirty="0">
              <a:latin typeface="Meiryo" panose="020B0604030504040204" pitchFamily="34" charset="-128"/>
              <a:ea typeface="Meiryo" panose="020B0604030504040204" pitchFamily="34" charset="-128"/>
            </a:endParaRPr>
          </a:p>
          <a:p>
            <a:pPr algn="ctr"/>
            <a:r>
              <a:rPr kumimoji="1" lang="ja-JP" altLang="en-US">
                <a:latin typeface="Meiryo" panose="020B0604030504040204" pitchFamily="34" charset="-128"/>
                <a:ea typeface="Meiryo" panose="020B0604030504040204" pitchFamily="34" charset="-128"/>
              </a:rPr>
              <a:t>耐震化</a:t>
            </a:r>
          </a:p>
        </p:txBody>
      </p:sp>
      <p:sp>
        <p:nvSpPr>
          <p:cNvPr id="15" name="角丸四角形 14">
            <a:extLst>
              <a:ext uri="{FF2B5EF4-FFF2-40B4-BE49-F238E27FC236}">
                <a16:creationId xmlns:a16="http://schemas.microsoft.com/office/drawing/2014/main" id="{651DE970-4562-F2C9-611B-E4844ADCCBE1}"/>
              </a:ext>
            </a:extLst>
          </p:cNvPr>
          <p:cNvSpPr/>
          <p:nvPr/>
        </p:nvSpPr>
        <p:spPr>
          <a:xfrm>
            <a:off x="6852755" y="2832483"/>
            <a:ext cx="3515689"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防潮堤</a:t>
            </a:r>
          </a:p>
        </p:txBody>
      </p:sp>
      <p:sp>
        <p:nvSpPr>
          <p:cNvPr id="16" name="角丸四角形 15">
            <a:extLst>
              <a:ext uri="{FF2B5EF4-FFF2-40B4-BE49-F238E27FC236}">
                <a16:creationId xmlns:a16="http://schemas.microsoft.com/office/drawing/2014/main" id="{E521950B-7AE0-98C1-30A9-6363CE96D77F}"/>
              </a:ext>
            </a:extLst>
          </p:cNvPr>
          <p:cNvSpPr/>
          <p:nvPr/>
        </p:nvSpPr>
        <p:spPr>
          <a:xfrm>
            <a:off x="6852754" y="3562204"/>
            <a:ext cx="3515689"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防災、避難の啓発、確認</a:t>
            </a:r>
          </a:p>
        </p:txBody>
      </p:sp>
      <p:sp>
        <p:nvSpPr>
          <p:cNvPr id="17" name="角丸四角形 16">
            <a:extLst>
              <a:ext uri="{FF2B5EF4-FFF2-40B4-BE49-F238E27FC236}">
                <a16:creationId xmlns:a16="http://schemas.microsoft.com/office/drawing/2014/main" id="{75AEBD04-DA32-955F-2D87-0241B9A23B57}"/>
              </a:ext>
            </a:extLst>
          </p:cNvPr>
          <p:cNvSpPr/>
          <p:nvPr/>
        </p:nvSpPr>
        <p:spPr>
          <a:xfrm>
            <a:off x="6852754" y="5012722"/>
            <a:ext cx="3515689" cy="64633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遠隔地での</a:t>
            </a:r>
            <a:r>
              <a:rPr kumimoji="1" lang="en-US" altLang="ja-JP" dirty="0">
                <a:latin typeface="Meiryo" panose="020B0604030504040204" pitchFamily="34" charset="-128"/>
                <a:ea typeface="Meiryo" panose="020B0604030504040204" pitchFamily="34" charset="-128"/>
              </a:rPr>
              <a:t>BCP</a:t>
            </a:r>
            <a:r>
              <a:rPr kumimoji="1" lang="ja-JP" altLang="en-US">
                <a:latin typeface="Meiryo" panose="020B0604030504040204" pitchFamily="34" charset="-128"/>
                <a:ea typeface="Meiryo" panose="020B0604030504040204" pitchFamily="34" charset="-128"/>
              </a:rPr>
              <a:t>の</a:t>
            </a:r>
            <a:endParaRPr kumimoji="1" lang="en-US" altLang="ja-JP"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提案、啓蒙、促進</a:t>
            </a:r>
            <a:endParaRPr kumimoji="1" lang="ja-JP" altLang="en-US">
              <a:latin typeface="Meiryo" panose="020B0604030504040204" pitchFamily="34" charset="-128"/>
              <a:ea typeface="Meiryo" panose="020B0604030504040204" pitchFamily="34" charset="-128"/>
            </a:endParaRPr>
          </a:p>
        </p:txBody>
      </p:sp>
      <p:sp>
        <p:nvSpPr>
          <p:cNvPr id="8" name="角丸四角形 7">
            <a:extLst>
              <a:ext uri="{FF2B5EF4-FFF2-40B4-BE49-F238E27FC236}">
                <a16:creationId xmlns:a16="http://schemas.microsoft.com/office/drawing/2014/main" id="{B0A2789E-6453-A110-05FD-FED06E2FF41E}"/>
              </a:ext>
            </a:extLst>
          </p:cNvPr>
          <p:cNvSpPr/>
          <p:nvPr/>
        </p:nvSpPr>
        <p:spPr>
          <a:xfrm>
            <a:off x="6852753" y="4291375"/>
            <a:ext cx="3515689"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eiryo" panose="020B0604030504040204" pitchFamily="34" charset="-128"/>
                <a:ea typeface="Meiryo" panose="020B0604030504040204" pitchFamily="34" charset="-128"/>
              </a:rPr>
              <a:t>BCP</a:t>
            </a:r>
            <a:r>
              <a:rPr kumimoji="1" lang="ja-JP" altLang="en-US">
                <a:latin typeface="Meiryo" panose="020B0604030504040204" pitchFamily="34" charset="-128"/>
                <a:ea typeface="Meiryo" panose="020B0604030504040204" pitchFamily="34" charset="-128"/>
              </a:rPr>
              <a:t>作成のフォロー</a:t>
            </a:r>
          </a:p>
        </p:txBody>
      </p:sp>
      <p:sp>
        <p:nvSpPr>
          <p:cNvPr id="9" name="小波 8">
            <a:extLst>
              <a:ext uri="{FF2B5EF4-FFF2-40B4-BE49-F238E27FC236}">
                <a16:creationId xmlns:a16="http://schemas.microsoft.com/office/drawing/2014/main" id="{C71796A3-C34F-9200-E8C2-D7617E31E8C6}"/>
              </a:ext>
            </a:extLst>
          </p:cNvPr>
          <p:cNvSpPr/>
          <p:nvPr/>
        </p:nvSpPr>
        <p:spPr>
          <a:xfrm>
            <a:off x="7045705" y="1545998"/>
            <a:ext cx="3095740" cy="347877"/>
          </a:xfrm>
          <a:prstGeom prst="double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考えられる解決法</a:t>
            </a:r>
          </a:p>
        </p:txBody>
      </p:sp>
      <p:sp>
        <p:nvSpPr>
          <p:cNvPr id="18" name="右矢印 17">
            <a:extLst>
              <a:ext uri="{FF2B5EF4-FFF2-40B4-BE49-F238E27FC236}">
                <a16:creationId xmlns:a16="http://schemas.microsoft.com/office/drawing/2014/main" id="{D4E1FDE0-9D77-4004-2E6D-524791476F17}"/>
              </a:ext>
            </a:extLst>
          </p:cNvPr>
          <p:cNvSpPr/>
          <p:nvPr/>
        </p:nvSpPr>
        <p:spPr>
          <a:xfrm>
            <a:off x="4505900" y="3058164"/>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95696C7D-4F2B-2FCA-8DA7-31DF3CFCA0A3}"/>
              </a:ext>
            </a:extLst>
          </p:cNvPr>
          <p:cNvSpPr/>
          <p:nvPr/>
        </p:nvSpPr>
        <p:spPr>
          <a:xfrm>
            <a:off x="4450815" y="4401117"/>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FCC44DF3-A6D3-1743-E9A0-6FF4208328EB}"/>
              </a:ext>
            </a:extLst>
          </p:cNvPr>
          <p:cNvSpPr/>
          <p:nvPr/>
        </p:nvSpPr>
        <p:spPr>
          <a:xfrm>
            <a:off x="4505900" y="5992883"/>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a:extLst>
              <a:ext uri="{FF2B5EF4-FFF2-40B4-BE49-F238E27FC236}">
                <a16:creationId xmlns:a16="http://schemas.microsoft.com/office/drawing/2014/main" id="{9FA1F3B2-D2C0-1727-6E9D-AB3E1C71ACED}"/>
              </a:ext>
            </a:extLst>
          </p:cNvPr>
          <p:cNvSpPr/>
          <p:nvPr/>
        </p:nvSpPr>
        <p:spPr>
          <a:xfrm rot="20796105">
            <a:off x="4450815" y="2682200"/>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389D8D77-72CB-859D-98A6-230F99499E5E}"/>
              </a:ext>
            </a:extLst>
          </p:cNvPr>
          <p:cNvSpPr/>
          <p:nvPr/>
        </p:nvSpPr>
        <p:spPr>
          <a:xfrm rot="20796105">
            <a:off x="4450814" y="4033735"/>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a:extLst>
              <a:ext uri="{FF2B5EF4-FFF2-40B4-BE49-F238E27FC236}">
                <a16:creationId xmlns:a16="http://schemas.microsoft.com/office/drawing/2014/main" id="{D185E29C-9AB0-35F3-C206-38624781AD44}"/>
              </a:ext>
            </a:extLst>
          </p:cNvPr>
          <p:cNvSpPr/>
          <p:nvPr/>
        </p:nvSpPr>
        <p:spPr>
          <a:xfrm rot="20796105">
            <a:off x="4442957" y="5555431"/>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a:extLst>
              <a:ext uri="{FF2B5EF4-FFF2-40B4-BE49-F238E27FC236}">
                <a16:creationId xmlns:a16="http://schemas.microsoft.com/office/drawing/2014/main" id="{DF2FBF74-5EF6-C5E8-68ED-FC50F118E559}"/>
              </a:ext>
            </a:extLst>
          </p:cNvPr>
          <p:cNvSpPr/>
          <p:nvPr/>
        </p:nvSpPr>
        <p:spPr>
          <a:xfrm rot="858712">
            <a:off x="4457723" y="3484105"/>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a:extLst>
              <a:ext uri="{FF2B5EF4-FFF2-40B4-BE49-F238E27FC236}">
                <a16:creationId xmlns:a16="http://schemas.microsoft.com/office/drawing/2014/main" id="{B179E581-7117-B567-F62D-F6E0C2A5DDC1}"/>
              </a:ext>
            </a:extLst>
          </p:cNvPr>
          <p:cNvSpPr/>
          <p:nvPr/>
        </p:nvSpPr>
        <p:spPr>
          <a:xfrm rot="858712">
            <a:off x="4442005" y="4891054"/>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F2C61117-D3C8-CD4B-AF92-C5583B55C0B2}"/>
              </a:ext>
            </a:extLst>
          </p:cNvPr>
          <p:cNvSpPr/>
          <p:nvPr/>
        </p:nvSpPr>
        <p:spPr>
          <a:xfrm>
            <a:off x="649994" y="4957637"/>
            <a:ext cx="10318216" cy="1845278"/>
          </a:xfrm>
          <a:prstGeom prst="roundRect">
            <a:avLst/>
          </a:prstGeom>
          <a:solidFill>
            <a:srgbClr val="FFFF00">
              <a:alpha val="19798"/>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2495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惨劇を少しでも軽減するための方法</a:t>
            </a: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894202" y="1652054"/>
            <a:ext cx="11130628" cy="1754326"/>
          </a:xfrm>
          <a:prstGeom prst="rect">
            <a:avLst/>
          </a:prstGeom>
          <a:noFill/>
        </p:spPr>
        <p:txBody>
          <a:bodyPr wrap="square">
            <a:spAutoFit/>
          </a:bodyPr>
          <a:lstStyle/>
          <a:p>
            <a:pPr marL="285750" indent="-285750">
              <a:buFont typeface="Wingdings" pitchFamily="2" charset="2"/>
              <a:buChar char="Ø"/>
            </a:pPr>
            <a:r>
              <a:rPr lang="ja-JP" altLang="en-US">
                <a:latin typeface="Meiryo" panose="020B0604030504040204" pitchFamily="34" charset="-128"/>
                <a:ea typeface="Meiryo" panose="020B0604030504040204" pitchFamily="34" charset="-128"/>
              </a:rPr>
              <a:t>２つの視点に立って</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１、緊急避難が難しい人を一人でも多く救うという視点</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２、日本経済が突然に暴落してしまわないよう事前対策を立てるという視点</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巨大地震被災想定外のエリアに第２、第３の工場やオフィスを設立し、サブ機能も持つサプライチェーンなど新しいエコシステムを構築できる人材と、緊急避難が困難な家族を持つ社員をそこに移動させて、</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被災してもそこで事業が継続できるように準備をしておく。</a:t>
            </a:r>
            <a:endParaRPr lang="en-US" altLang="ja-JP"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7</a:t>
            </a:fld>
            <a:endParaRPr kumimoji="1" lang="ja-JP" altLang="en-US"/>
          </a:p>
        </p:txBody>
      </p:sp>
      <p:sp>
        <p:nvSpPr>
          <p:cNvPr id="3" name="角丸四角形 2">
            <a:extLst>
              <a:ext uri="{FF2B5EF4-FFF2-40B4-BE49-F238E27FC236}">
                <a16:creationId xmlns:a16="http://schemas.microsoft.com/office/drawing/2014/main" id="{2C6B925D-0928-86C8-766A-81EFFB76CF8B}"/>
              </a:ext>
            </a:extLst>
          </p:cNvPr>
          <p:cNvSpPr/>
          <p:nvPr/>
        </p:nvSpPr>
        <p:spPr>
          <a:xfrm>
            <a:off x="1223791" y="3488028"/>
            <a:ext cx="252194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避難困難者</a:t>
            </a:r>
          </a:p>
        </p:txBody>
      </p:sp>
      <p:sp>
        <p:nvSpPr>
          <p:cNvPr id="4" name="角丸四角形 3">
            <a:extLst>
              <a:ext uri="{FF2B5EF4-FFF2-40B4-BE49-F238E27FC236}">
                <a16:creationId xmlns:a16="http://schemas.microsoft.com/office/drawing/2014/main" id="{E27D108B-9A4E-12B5-DC29-4B34625E6994}"/>
              </a:ext>
            </a:extLst>
          </p:cNvPr>
          <p:cNvSpPr/>
          <p:nvPr/>
        </p:nvSpPr>
        <p:spPr>
          <a:xfrm>
            <a:off x="6665606" y="3378143"/>
            <a:ext cx="3866003" cy="819515"/>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社員が避難困難家族と共に</a:t>
            </a:r>
            <a:endParaRPr kumimoji="1" lang="en-US" altLang="ja-JP"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被災想定外の勤務地に転勤</a:t>
            </a:r>
            <a:endParaRPr kumimoji="1" lang="ja-JP" altLang="en-US">
              <a:latin typeface="Meiryo" panose="020B0604030504040204" pitchFamily="34" charset="-128"/>
              <a:ea typeface="Meiryo" panose="020B0604030504040204" pitchFamily="34" charset="-128"/>
            </a:endParaRPr>
          </a:p>
        </p:txBody>
      </p:sp>
      <p:sp>
        <p:nvSpPr>
          <p:cNvPr id="7" name="角丸四角形 6">
            <a:extLst>
              <a:ext uri="{FF2B5EF4-FFF2-40B4-BE49-F238E27FC236}">
                <a16:creationId xmlns:a16="http://schemas.microsoft.com/office/drawing/2014/main" id="{3484A1BB-F632-6EEA-C234-D49E1B386853}"/>
              </a:ext>
            </a:extLst>
          </p:cNvPr>
          <p:cNvSpPr/>
          <p:nvPr/>
        </p:nvSpPr>
        <p:spPr>
          <a:xfrm>
            <a:off x="1223790" y="5227192"/>
            <a:ext cx="2521946" cy="6463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latin typeface="Meiryo" panose="020B0604030504040204" pitchFamily="34" charset="-128"/>
                <a:ea typeface="Meiryo" panose="020B0604030504040204" pitchFamily="34" charset="-128"/>
              </a:rPr>
              <a:t>被災想定外エリア</a:t>
            </a:r>
            <a:r>
              <a:rPr lang="en-US" altLang="ja-JP" dirty="0">
                <a:latin typeface="Meiryo" panose="020B0604030504040204" pitchFamily="34" charset="-128"/>
                <a:ea typeface="Meiryo" panose="020B0604030504040204" pitchFamily="34" charset="-128"/>
              </a:rPr>
              <a:t>BCP</a:t>
            </a:r>
            <a:endParaRPr kumimoji="1" lang="ja-JP" altLang="en-US">
              <a:latin typeface="Meiryo" panose="020B0604030504040204" pitchFamily="34" charset="-128"/>
              <a:ea typeface="Meiryo" panose="020B0604030504040204" pitchFamily="34" charset="-128"/>
            </a:endParaRPr>
          </a:p>
        </p:txBody>
      </p:sp>
      <p:sp>
        <p:nvSpPr>
          <p:cNvPr id="18" name="右矢印 17">
            <a:extLst>
              <a:ext uri="{FF2B5EF4-FFF2-40B4-BE49-F238E27FC236}">
                <a16:creationId xmlns:a16="http://schemas.microsoft.com/office/drawing/2014/main" id="{D4E1FDE0-9D77-4004-2E6D-524791476F17}"/>
              </a:ext>
            </a:extLst>
          </p:cNvPr>
          <p:cNvSpPr/>
          <p:nvPr/>
        </p:nvSpPr>
        <p:spPr>
          <a:xfrm>
            <a:off x="4450815" y="3668546"/>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a:extLst>
              <a:ext uri="{FF2B5EF4-FFF2-40B4-BE49-F238E27FC236}">
                <a16:creationId xmlns:a16="http://schemas.microsoft.com/office/drawing/2014/main" id="{95696C7D-4F2B-2FCA-8DA7-31DF3CFCA0A3}"/>
              </a:ext>
            </a:extLst>
          </p:cNvPr>
          <p:cNvSpPr/>
          <p:nvPr/>
        </p:nvSpPr>
        <p:spPr>
          <a:xfrm>
            <a:off x="4450815" y="5384281"/>
            <a:ext cx="1476260" cy="241223"/>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A86A3320-520F-8C56-BD75-A8476FDB2284}"/>
              </a:ext>
            </a:extLst>
          </p:cNvPr>
          <p:cNvSpPr/>
          <p:nvPr/>
        </p:nvSpPr>
        <p:spPr>
          <a:xfrm>
            <a:off x="6665606" y="5093835"/>
            <a:ext cx="3866003" cy="87254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遠隔地での</a:t>
            </a:r>
            <a:r>
              <a:rPr kumimoji="1" lang="en-US" altLang="ja-JP" dirty="0">
                <a:latin typeface="Meiryo" panose="020B0604030504040204" pitchFamily="34" charset="-128"/>
                <a:ea typeface="Meiryo" panose="020B0604030504040204" pitchFamily="34" charset="-128"/>
              </a:rPr>
              <a:t>BCP</a:t>
            </a:r>
            <a:r>
              <a:rPr kumimoji="1" lang="ja-JP" altLang="en-US">
                <a:latin typeface="Meiryo" panose="020B0604030504040204" pitchFamily="34" charset="-128"/>
                <a:ea typeface="Meiryo" panose="020B0604030504040204" pitchFamily="34" charset="-128"/>
              </a:rPr>
              <a:t>促進の</a:t>
            </a:r>
            <a:endParaRPr kumimoji="1" lang="en-US" altLang="ja-JP" dirty="0">
              <a:latin typeface="Meiryo" panose="020B0604030504040204" pitchFamily="34" charset="-128"/>
              <a:ea typeface="Meiryo" panose="020B0604030504040204" pitchFamily="34" charset="-128"/>
            </a:endParaRPr>
          </a:p>
          <a:p>
            <a:pPr algn="ctr"/>
            <a:r>
              <a:rPr lang="ja-JP" altLang="en-US">
                <a:latin typeface="Meiryo" panose="020B0604030504040204" pitchFamily="34" charset="-128"/>
                <a:ea typeface="Meiryo" panose="020B0604030504040204" pitchFamily="34" charset="-128"/>
              </a:rPr>
              <a:t>さらに広域化推進</a:t>
            </a:r>
            <a:endParaRPr kumimoji="1" lang="ja-JP" altLang="en-US">
              <a:latin typeface="Meiryo" panose="020B0604030504040204" pitchFamily="34" charset="-128"/>
              <a:ea typeface="Meiryo" panose="020B0604030504040204" pitchFamily="34" charset="-128"/>
            </a:endParaRPr>
          </a:p>
        </p:txBody>
      </p:sp>
      <p:sp>
        <p:nvSpPr>
          <p:cNvPr id="14" name="角丸四角形 13">
            <a:extLst>
              <a:ext uri="{FF2B5EF4-FFF2-40B4-BE49-F238E27FC236}">
                <a16:creationId xmlns:a16="http://schemas.microsoft.com/office/drawing/2014/main" id="{8AABF8B0-CF0A-EB58-1BB2-5912530A1A58}"/>
              </a:ext>
            </a:extLst>
          </p:cNvPr>
          <p:cNvSpPr/>
          <p:nvPr/>
        </p:nvSpPr>
        <p:spPr>
          <a:xfrm>
            <a:off x="3189841" y="4306224"/>
            <a:ext cx="3866003" cy="69420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FF0000"/>
                </a:solidFill>
                <a:latin typeface="Meiryo" panose="020B0604030504040204" pitchFamily="34" charset="-128"/>
                <a:ea typeface="Meiryo" panose="020B0604030504040204" pitchFamily="34" charset="-128"/>
              </a:rPr>
              <a:t>エリア的にも関係者的にも</a:t>
            </a:r>
            <a:endParaRPr lang="en-US" altLang="ja-JP" dirty="0">
              <a:solidFill>
                <a:srgbClr val="FF0000"/>
              </a:solidFill>
              <a:latin typeface="Meiryo" panose="020B0604030504040204" pitchFamily="34" charset="-128"/>
              <a:ea typeface="Meiryo" panose="020B0604030504040204" pitchFamily="34" charset="-128"/>
            </a:endParaRPr>
          </a:p>
          <a:p>
            <a:pPr algn="ctr"/>
            <a:r>
              <a:rPr kumimoji="1" lang="ja-JP" altLang="en-US">
                <a:solidFill>
                  <a:srgbClr val="FF0000"/>
                </a:solidFill>
                <a:latin typeface="Meiryo" panose="020B0604030504040204" pitchFamily="34" charset="-128"/>
                <a:ea typeface="Meiryo" panose="020B0604030504040204" pitchFamily="34" charset="-128"/>
              </a:rPr>
              <a:t>より広域、広範囲に展開</a:t>
            </a:r>
          </a:p>
        </p:txBody>
      </p:sp>
      <p:sp>
        <p:nvSpPr>
          <p:cNvPr id="8" name="角丸四角形 7">
            <a:extLst>
              <a:ext uri="{FF2B5EF4-FFF2-40B4-BE49-F238E27FC236}">
                <a16:creationId xmlns:a16="http://schemas.microsoft.com/office/drawing/2014/main" id="{E554EABE-9271-0C18-C944-6A1203C2DB6D}"/>
              </a:ext>
            </a:extLst>
          </p:cNvPr>
          <p:cNvSpPr/>
          <p:nvPr/>
        </p:nvSpPr>
        <p:spPr>
          <a:xfrm>
            <a:off x="1564854" y="6100473"/>
            <a:ext cx="8746934" cy="694206"/>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0000"/>
                </a:solidFill>
                <a:latin typeface="Meiryo" panose="020B0604030504040204" pitchFamily="34" charset="-128"/>
                <a:ea typeface="Meiryo" panose="020B0604030504040204" pitchFamily="34" charset="-128"/>
              </a:rPr>
              <a:t>企業ならば当然行うであろう一極集中のリスクヘッジを全国レベルで推進していく</a:t>
            </a:r>
            <a:endParaRPr kumimoji="1" lang="en-US" altLang="ja-JP" dirty="0">
              <a:solidFill>
                <a:srgbClr val="FF0000"/>
              </a:solidFill>
              <a:latin typeface="Meiryo" panose="020B0604030504040204" pitchFamily="34" charset="-128"/>
              <a:ea typeface="Meiryo" panose="020B0604030504040204" pitchFamily="34" charset="-128"/>
            </a:endParaRPr>
          </a:p>
          <a:p>
            <a:pPr algn="ctr"/>
            <a:r>
              <a:rPr kumimoji="1" lang="ja-JP" altLang="en-US">
                <a:solidFill>
                  <a:srgbClr val="FF0000"/>
                </a:solidFill>
                <a:latin typeface="Meiryo" panose="020B0604030504040204" pitchFamily="34" charset="-128"/>
                <a:ea typeface="Meiryo" panose="020B0604030504040204" pitchFamily="34" charset="-128"/>
              </a:rPr>
              <a:t>（本来は、政府と地方自治体が協力して行う戦略ではあるが</a:t>
            </a:r>
            <a:r>
              <a:rPr kumimoji="1" lang="en-US" altLang="ja-JP" dirty="0">
                <a:solidFill>
                  <a:srgbClr val="FF0000"/>
                </a:solidFill>
                <a:latin typeface="Meiryo" panose="020B0604030504040204" pitchFamily="34" charset="-128"/>
                <a:ea typeface="Meiryo" panose="020B0604030504040204" pitchFamily="34" charset="-128"/>
              </a:rPr>
              <a:t>…</a:t>
            </a:r>
            <a:r>
              <a:rPr kumimoji="1" lang="ja-JP" altLang="en-US">
                <a:solidFill>
                  <a:srgbClr val="FF0000"/>
                </a:solidFill>
                <a:latin typeface="Meiryo" panose="020B0604030504040204" pitchFamily="34" charset="-128"/>
                <a:ea typeface="Meiryo" panose="020B0604030504040204" pitchFamily="34" charset="-128"/>
              </a:rPr>
              <a:t>）</a:t>
            </a:r>
          </a:p>
        </p:txBody>
      </p:sp>
    </p:spTree>
    <p:extLst>
      <p:ext uri="{BB962C8B-B14F-4D97-AF65-F5344CB8AC3E}">
        <p14:creationId xmlns:p14="http://schemas.microsoft.com/office/powerpoint/2010/main" val="2402393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a:xfrm>
            <a:off x="838199" y="365125"/>
            <a:ext cx="11054939" cy="1325563"/>
          </a:xfrm>
        </p:spPr>
        <p:txBody>
          <a:bodyPr>
            <a:noAutofit/>
          </a:bodyPr>
          <a:lstStyle/>
          <a:p>
            <a:r>
              <a:rPr kumimoji="1" lang="ja-JP" altLang="en-US" sz="4000">
                <a:latin typeface="Meiryo" panose="020B0604030504040204" pitchFamily="34" charset="-128"/>
                <a:ea typeface="Meiryo" panose="020B0604030504040204" pitchFamily="34" charset="-128"/>
              </a:rPr>
              <a:t>南海トラフ巨大地震の被害想定</a:t>
            </a:r>
            <a:r>
              <a:rPr kumimoji="1" lang="en-US" altLang="ja-JP" sz="4000" dirty="0">
                <a:latin typeface="Meiryo" panose="020B0604030504040204" pitchFamily="34" charset="-128"/>
                <a:ea typeface="Meiryo" panose="020B0604030504040204" pitchFamily="34" charset="-128"/>
              </a:rPr>
              <a:t>…</a:t>
            </a:r>
            <a:r>
              <a:rPr kumimoji="1" lang="ja-JP" altLang="en-US" sz="4000" b="1">
                <a:solidFill>
                  <a:srgbClr val="FF0000"/>
                </a:solidFill>
                <a:latin typeface="Meiryo" panose="020B0604030504040204" pitchFamily="34" charset="-128"/>
                <a:ea typeface="Meiryo" panose="020B0604030504040204" pitchFamily="34" charset="-128"/>
              </a:rPr>
              <a:t>東日本の</a:t>
            </a:r>
            <a:r>
              <a:rPr kumimoji="1" lang="en-US" altLang="ja-JP" sz="4000" b="1" dirty="0">
                <a:solidFill>
                  <a:srgbClr val="FF0000"/>
                </a:solidFill>
                <a:latin typeface="Meiryo" panose="020B0604030504040204" pitchFamily="34" charset="-128"/>
                <a:ea typeface="Meiryo" panose="020B0604030504040204" pitchFamily="34" charset="-128"/>
              </a:rPr>
              <a:t>10</a:t>
            </a:r>
            <a:r>
              <a:rPr kumimoji="1" lang="ja-JP" altLang="en-US" sz="4000" b="1">
                <a:solidFill>
                  <a:srgbClr val="FF0000"/>
                </a:solidFill>
                <a:latin typeface="Meiryo" panose="020B0604030504040204" pitchFamily="34" charset="-128"/>
                <a:ea typeface="Meiryo" panose="020B0604030504040204" pitchFamily="34" charset="-128"/>
              </a:rPr>
              <a:t>倍</a:t>
            </a:r>
          </a:p>
        </p:txBody>
      </p:sp>
      <p:sp>
        <p:nvSpPr>
          <p:cNvPr id="13" name="テキスト ボックス 12">
            <a:extLst>
              <a:ext uri="{FF2B5EF4-FFF2-40B4-BE49-F238E27FC236}">
                <a16:creationId xmlns:a16="http://schemas.microsoft.com/office/drawing/2014/main" id="{6D69C133-88C0-071B-3B3C-C80B4F6E3B48}"/>
              </a:ext>
            </a:extLst>
          </p:cNvPr>
          <p:cNvSpPr txBox="1"/>
          <p:nvPr/>
        </p:nvSpPr>
        <p:spPr>
          <a:xfrm>
            <a:off x="896921" y="1424263"/>
            <a:ext cx="9866559" cy="523220"/>
          </a:xfrm>
          <a:prstGeom prst="rect">
            <a:avLst/>
          </a:prstGeom>
          <a:noFill/>
        </p:spPr>
        <p:txBody>
          <a:bodyPr wrap="square">
            <a:spAutoFit/>
          </a:bodyPr>
          <a:lstStyle/>
          <a:p>
            <a:r>
              <a:rPr lang="ja-JP" altLang="en-US" sz="1600">
                <a:latin typeface="Meiryo" panose="020B0604030504040204" pitchFamily="34" charset="-128"/>
                <a:ea typeface="Meiryo" panose="020B0604030504040204" pitchFamily="34" charset="-128"/>
              </a:rPr>
              <a:t>南海トラフ巨大地震の被害想定について （経済的な被害）</a:t>
            </a:r>
            <a:r>
              <a:rPr lang="en-US" altLang="ja-JP" sz="1600" dirty="0">
                <a:latin typeface="Meiryo" panose="020B0604030504040204" pitchFamily="34" charset="-128"/>
                <a:ea typeface="Meiryo" panose="020B0604030504040204" pitchFamily="34" charset="-128"/>
              </a:rPr>
              <a:t>P14</a:t>
            </a:r>
          </a:p>
          <a:p>
            <a:r>
              <a:rPr lang="en-US" altLang="ja-JP" sz="1200" dirty="0">
                <a:latin typeface="Meiryo" panose="020B0604030504040204" pitchFamily="34" charset="-128"/>
                <a:ea typeface="Meiryo" panose="020B0604030504040204" pitchFamily="34" charset="-128"/>
                <a:hlinkClick r:id="rId2"/>
              </a:rPr>
              <a:t>https://www.bousai.go.jp/jishin/nankai/taisaku_wg/pdf/3_sanko.pdf</a:t>
            </a:r>
            <a:endParaRPr lang="en-US" altLang="ja-JP" sz="1200"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8</a:t>
            </a:fld>
            <a:endParaRPr kumimoji="1" lang="ja-JP" altLang="en-US"/>
          </a:p>
        </p:txBody>
      </p:sp>
      <p:sp>
        <p:nvSpPr>
          <p:cNvPr id="7" name="テキスト ボックス 6">
            <a:extLst>
              <a:ext uri="{FF2B5EF4-FFF2-40B4-BE49-F238E27FC236}">
                <a16:creationId xmlns:a16="http://schemas.microsoft.com/office/drawing/2014/main" id="{39035773-A8D4-695D-BEE4-A228FF2BD97E}"/>
              </a:ext>
            </a:extLst>
          </p:cNvPr>
          <p:cNvSpPr txBox="1"/>
          <p:nvPr/>
        </p:nvSpPr>
        <p:spPr>
          <a:xfrm>
            <a:off x="5825324" y="1936527"/>
            <a:ext cx="5931432" cy="1754326"/>
          </a:xfrm>
          <a:prstGeom prst="rect">
            <a:avLst/>
          </a:prstGeom>
          <a:noFill/>
        </p:spPr>
        <p:txBody>
          <a:bodyPr wrap="none" rtlCol="0">
            <a:spAutoFit/>
          </a:bodyPr>
          <a:lstStyle/>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最大で建物、インフラの被害額が</a:t>
            </a:r>
            <a:r>
              <a:rPr lang="en-US" altLang="ja-JP" dirty="0">
                <a:latin typeface="Meiryo" panose="020B0604030504040204" pitchFamily="34" charset="-128"/>
                <a:ea typeface="Meiryo" panose="020B0604030504040204" pitchFamily="34" charset="-128"/>
              </a:rPr>
              <a:t>170</a:t>
            </a:r>
            <a:r>
              <a:rPr lang="ja-JP" altLang="en-US">
                <a:latin typeface="Meiryo" panose="020B0604030504040204" pitchFamily="34" charset="-128"/>
                <a:ea typeface="Meiryo" panose="020B0604030504040204" pitchFamily="34" charset="-128"/>
              </a:rPr>
              <a:t>兆円</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経済損失は</a:t>
            </a:r>
            <a:r>
              <a:rPr kumimoji="1" lang="en-US" altLang="ja-JP" dirty="0">
                <a:latin typeface="Meiryo" panose="020B0604030504040204" pitchFamily="34" charset="-128"/>
                <a:ea typeface="Meiryo" panose="020B0604030504040204" pitchFamily="34" charset="-128"/>
              </a:rPr>
              <a:t>60</a:t>
            </a:r>
            <a:r>
              <a:rPr kumimoji="1" lang="ja-JP" altLang="en-US">
                <a:latin typeface="Meiryo" panose="020B0604030504040204" pitchFamily="34" charset="-128"/>
                <a:ea typeface="Meiryo" panose="020B0604030504040204" pitchFamily="34" charset="-128"/>
              </a:rPr>
              <a:t>兆円</a:t>
            </a:r>
            <a:r>
              <a:rPr lang="en-US" altLang="ja-JP" dirty="0">
                <a:latin typeface="Meiryo" panose="020B0604030504040204" pitchFamily="34" charset="-128"/>
                <a:ea typeface="Meiryo" panose="020B0604030504040204" pitchFamily="34" charset="-128"/>
              </a:rPr>
              <a:t>…</a:t>
            </a:r>
            <a:r>
              <a:rPr lang="ja-JP" altLang="en-US">
                <a:latin typeface="Meiryo" panose="020B0604030504040204" pitchFamily="34" charset="-128"/>
                <a:ea typeface="Meiryo" panose="020B0604030504040204" pitchFamily="34" charset="-128"/>
              </a:rPr>
              <a:t>東日本の</a:t>
            </a:r>
            <a:r>
              <a:rPr lang="en-US" altLang="ja-JP" dirty="0">
                <a:latin typeface="Meiryo" panose="020B0604030504040204" pitchFamily="34" charset="-128"/>
                <a:ea typeface="Meiryo" panose="020B0604030504040204" pitchFamily="34" charset="-128"/>
              </a:rPr>
              <a:t>10</a:t>
            </a:r>
            <a:r>
              <a:rPr lang="ja-JP" altLang="en-US">
                <a:latin typeface="Meiryo" panose="020B0604030504040204" pitchFamily="34" charset="-128"/>
                <a:ea typeface="Meiryo" panose="020B0604030504040204" pitchFamily="34" charset="-128"/>
              </a:rPr>
              <a:t>倍（国家予算の</a:t>
            </a:r>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倍）</a:t>
            </a:r>
            <a:endParaRPr lang="en-US" altLang="ja-JP" dirty="0">
              <a:latin typeface="Meiryo" panose="020B0604030504040204" pitchFamily="34" charset="-128"/>
              <a:ea typeface="Meiryo" panose="020B0604030504040204" pitchFamily="34" charset="-128"/>
            </a:endParaRPr>
          </a:p>
          <a:p>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長期的には</a:t>
            </a:r>
            <a:r>
              <a:rPr lang="en-US" altLang="ja-JP" dirty="0">
                <a:latin typeface="Meiryo" panose="020B0604030504040204" pitchFamily="34" charset="-128"/>
                <a:ea typeface="Meiryo" panose="020B0604030504040204" pitchFamily="34" charset="-128"/>
              </a:rPr>
              <a:t>1,410</a:t>
            </a:r>
            <a:r>
              <a:rPr lang="ja-JP" altLang="en-US">
                <a:latin typeface="Meiryo" panose="020B0604030504040204" pitchFamily="34" charset="-128"/>
                <a:ea typeface="Meiryo" panose="020B0604030504040204" pitchFamily="34" charset="-128"/>
              </a:rPr>
              <a:t>兆円（土木学会）（</a:t>
            </a:r>
            <a:r>
              <a:rPr lang="en-US" altLang="ja-JP" dirty="0">
                <a:latin typeface="Meiryo" panose="020B0604030504040204" pitchFamily="34" charset="-128"/>
                <a:ea typeface="Meiryo" panose="020B0604030504040204" pitchFamily="34" charset="-128"/>
              </a:rPr>
              <a:t>GDP</a:t>
            </a:r>
            <a:r>
              <a:rPr lang="ja-JP" altLang="en-US">
                <a:latin typeface="Meiryo" panose="020B0604030504040204" pitchFamily="34" charset="-128"/>
                <a:ea typeface="Meiryo" panose="020B0604030504040204" pitchFamily="34" charset="-128"/>
              </a:rPr>
              <a:t>の２倍以上）</a:t>
            </a:r>
            <a:endParaRPr kumimoji="1" lang="en-US" altLang="ja-JP" dirty="0">
              <a:latin typeface="Meiryo" panose="020B0604030504040204" pitchFamily="34" charset="-128"/>
              <a:ea typeface="Meiryo" panose="020B0604030504040204" pitchFamily="34" charset="-128"/>
            </a:endParaRPr>
          </a:p>
          <a:p>
            <a:endParaRPr kumimoji="1" lang="en-US" altLang="ja-JP" dirty="0"/>
          </a:p>
        </p:txBody>
      </p:sp>
      <p:sp>
        <p:nvSpPr>
          <p:cNvPr id="10" name="テキスト ボックス 9">
            <a:extLst>
              <a:ext uri="{FF2B5EF4-FFF2-40B4-BE49-F238E27FC236}">
                <a16:creationId xmlns:a16="http://schemas.microsoft.com/office/drawing/2014/main" id="{C89F89A6-528F-A251-E340-A9A2C6361EC7}"/>
              </a:ext>
            </a:extLst>
          </p:cNvPr>
          <p:cNvSpPr txBox="1"/>
          <p:nvPr/>
        </p:nvSpPr>
        <p:spPr>
          <a:xfrm>
            <a:off x="6565076" y="4187298"/>
            <a:ext cx="3273653" cy="369332"/>
          </a:xfrm>
          <a:prstGeom prst="rect">
            <a:avLst/>
          </a:prstGeom>
          <a:noFill/>
        </p:spPr>
        <p:txBody>
          <a:bodyPr wrap="none" rtlCol="0">
            <a:spAutoFit/>
          </a:bodyPr>
          <a:lstStyle/>
          <a:p>
            <a:r>
              <a:rPr lang="ja-JP" altLang="en-US">
                <a:latin typeface="Meiryo" panose="020B0604030504040204" pitchFamily="34" charset="-128"/>
                <a:ea typeface="Meiryo" panose="020B0604030504040204" pitchFamily="34" charset="-128"/>
              </a:rPr>
              <a:t>早期の復旧も復興もできない</a:t>
            </a:r>
            <a:r>
              <a:rPr lang="en-US" altLang="ja-JP" dirty="0">
                <a:latin typeface="Meiryo" panose="020B0604030504040204" pitchFamily="34" charset="-128"/>
                <a:ea typeface="Meiryo" panose="020B0604030504040204" pitchFamily="34" charset="-128"/>
              </a:rPr>
              <a:t>!</a:t>
            </a:r>
            <a:endParaRPr kumimoji="1" lang="en-US" altLang="ja-JP" dirty="0"/>
          </a:p>
        </p:txBody>
      </p:sp>
      <p:sp>
        <p:nvSpPr>
          <p:cNvPr id="16" name="角丸四角形 15">
            <a:extLst>
              <a:ext uri="{FF2B5EF4-FFF2-40B4-BE49-F238E27FC236}">
                <a16:creationId xmlns:a16="http://schemas.microsoft.com/office/drawing/2014/main" id="{ECAE3479-44EB-004B-5CB5-03B5961BA882}"/>
              </a:ext>
            </a:extLst>
          </p:cNvPr>
          <p:cNvSpPr/>
          <p:nvPr/>
        </p:nvSpPr>
        <p:spPr>
          <a:xfrm>
            <a:off x="5844179" y="3585928"/>
            <a:ext cx="1531351" cy="509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皆が被災者</a:t>
            </a:r>
          </a:p>
        </p:txBody>
      </p:sp>
      <p:sp>
        <p:nvSpPr>
          <p:cNvPr id="18" name="角丸四角形 17">
            <a:extLst>
              <a:ext uri="{FF2B5EF4-FFF2-40B4-BE49-F238E27FC236}">
                <a16:creationId xmlns:a16="http://schemas.microsoft.com/office/drawing/2014/main" id="{0A3588E3-AD9B-056F-8732-733BEC09079D}"/>
              </a:ext>
            </a:extLst>
          </p:cNvPr>
          <p:cNvSpPr/>
          <p:nvPr/>
        </p:nvSpPr>
        <p:spPr>
          <a:xfrm>
            <a:off x="7532454" y="3568639"/>
            <a:ext cx="1206500" cy="509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latin typeface="Meiryo" panose="020B0604030504040204" pitchFamily="34" charset="-128"/>
                <a:ea typeface="Meiryo" panose="020B0604030504040204" pitchFamily="34" charset="-128"/>
              </a:rPr>
              <a:t>物資不足</a:t>
            </a:r>
            <a:endParaRPr kumimoji="1" lang="ja-JP" altLang="en-US">
              <a:latin typeface="Meiryo" panose="020B0604030504040204" pitchFamily="34" charset="-128"/>
              <a:ea typeface="Meiryo" panose="020B0604030504040204" pitchFamily="34" charset="-128"/>
            </a:endParaRPr>
          </a:p>
        </p:txBody>
      </p:sp>
      <p:sp>
        <p:nvSpPr>
          <p:cNvPr id="22" name="角丸四角形 21">
            <a:extLst>
              <a:ext uri="{FF2B5EF4-FFF2-40B4-BE49-F238E27FC236}">
                <a16:creationId xmlns:a16="http://schemas.microsoft.com/office/drawing/2014/main" id="{61DD941F-11CB-7322-21EB-0F4A1D4E4835}"/>
              </a:ext>
            </a:extLst>
          </p:cNvPr>
          <p:cNvSpPr/>
          <p:nvPr/>
        </p:nvSpPr>
        <p:spPr>
          <a:xfrm>
            <a:off x="10649559" y="3551267"/>
            <a:ext cx="1206500" cy="509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latin typeface="Meiryo" panose="020B0604030504040204" pitchFamily="34" charset="-128"/>
                <a:ea typeface="Meiryo" panose="020B0604030504040204" pitchFamily="34" charset="-128"/>
              </a:rPr>
              <a:t>予算なし</a:t>
            </a:r>
            <a:endParaRPr kumimoji="1" lang="ja-JP" altLang="en-US">
              <a:latin typeface="Meiryo" panose="020B0604030504040204" pitchFamily="34" charset="-128"/>
              <a:ea typeface="Meiryo" panose="020B0604030504040204" pitchFamily="34" charset="-128"/>
            </a:endParaRPr>
          </a:p>
        </p:txBody>
      </p:sp>
      <p:sp>
        <p:nvSpPr>
          <p:cNvPr id="23" name="角丸四角形 22">
            <a:extLst>
              <a:ext uri="{FF2B5EF4-FFF2-40B4-BE49-F238E27FC236}">
                <a16:creationId xmlns:a16="http://schemas.microsoft.com/office/drawing/2014/main" id="{382CDF1B-3C47-7073-5A05-C91DE4870251}"/>
              </a:ext>
            </a:extLst>
          </p:cNvPr>
          <p:cNvSpPr/>
          <p:nvPr/>
        </p:nvSpPr>
        <p:spPr>
          <a:xfrm>
            <a:off x="8906893" y="3560385"/>
            <a:ext cx="1632495" cy="509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輸入も不可</a:t>
            </a:r>
          </a:p>
        </p:txBody>
      </p:sp>
      <p:sp>
        <p:nvSpPr>
          <p:cNvPr id="24" name="角丸四角形 23">
            <a:extLst>
              <a:ext uri="{FF2B5EF4-FFF2-40B4-BE49-F238E27FC236}">
                <a16:creationId xmlns:a16="http://schemas.microsoft.com/office/drawing/2014/main" id="{38C35A33-39D8-4591-83C2-0CB4443255DB}"/>
              </a:ext>
            </a:extLst>
          </p:cNvPr>
          <p:cNvSpPr/>
          <p:nvPr/>
        </p:nvSpPr>
        <p:spPr>
          <a:xfrm>
            <a:off x="6075379" y="5468128"/>
            <a:ext cx="1206500" cy="509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日本没落</a:t>
            </a:r>
          </a:p>
        </p:txBody>
      </p:sp>
      <p:sp>
        <p:nvSpPr>
          <p:cNvPr id="25" name="角丸四角形 24">
            <a:extLst>
              <a:ext uri="{FF2B5EF4-FFF2-40B4-BE49-F238E27FC236}">
                <a16:creationId xmlns:a16="http://schemas.microsoft.com/office/drawing/2014/main" id="{C800C4DF-2C26-C04A-208C-A3CCEDF95A06}"/>
              </a:ext>
            </a:extLst>
          </p:cNvPr>
          <p:cNvSpPr/>
          <p:nvPr/>
        </p:nvSpPr>
        <p:spPr>
          <a:xfrm>
            <a:off x="9755646" y="5392065"/>
            <a:ext cx="2142567" cy="757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latin typeface="Meiryo" panose="020B0604030504040204" pitchFamily="34" charset="-128"/>
                <a:ea typeface="Meiryo" panose="020B0604030504040204" pitchFamily="34" charset="-128"/>
              </a:rPr>
              <a:t>海外資本による資産</a:t>
            </a:r>
            <a:endParaRPr kumimoji="1" lang="en-US" altLang="ja-JP" sz="1600" dirty="0">
              <a:latin typeface="Meiryo" panose="020B0604030504040204" pitchFamily="34" charset="-128"/>
              <a:ea typeface="Meiryo" panose="020B0604030504040204" pitchFamily="34" charset="-128"/>
            </a:endParaRPr>
          </a:p>
          <a:p>
            <a:pPr algn="ctr"/>
            <a:r>
              <a:rPr kumimoji="1" lang="ja-JP" altLang="en-US" sz="1600">
                <a:latin typeface="Meiryo" panose="020B0604030504040204" pitchFamily="34" charset="-128"/>
                <a:ea typeface="Meiryo" panose="020B0604030504040204" pitchFamily="34" charset="-128"/>
              </a:rPr>
              <a:t>企業の買収</a:t>
            </a:r>
          </a:p>
        </p:txBody>
      </p:sp>
      <p:sp>
        <p:nvSpPr>
          <p:cNvPr id="3" name="テキスト ボックス 2">
            <a:extLst>
              <a:ext uri="{FF2B5EF4-FFF2-40B4-BE49-F238E27FC236}">
                <a16:creationId xmlns:a16="http://schemas.microsoft.com/office/drawing/2014/main" id="{E783A21D-2684-5E97-A7A7-173C81234664}"/>
              </a:ext>
            </a:extLst>
          </p:cNvPr>
          <p:cNvSpPr txBox="1"/>
          <p:nvPr/>
        </p:nvSpPr>
        <p:spPr>
          <a:xfrm>
            <a:off x="6378767" y="4592562"/>
            <a:ext cx="5514372" cy="646331"/>
          </a:xfrm>
          <a:prstGeom prst="rect">
            <a:avLst/>
          </a:prstGeom>
          <a:noFill/>
        </p:spPr>
        <p:txBody>
          <a:bodyPr wrap="square" rtlCol="0">
            <a:spAutoFit/>
          </a:bodyPr>
          <a:lstStyle/>
          <a:p>
            <a:r>
              <a:rPr lang="ja-JP" altLang="en-US">
                <a:latin typeface="Meiryo" panose="020B0604030504040204" pitchFamily="34" charset="-128"/>
                <a:ea typeface="Meiryo" panose="020B0604030504040204" pitchFamily="34" charset="-128"/>
              </a:rPr>
              <a:t>被災想定地内にサプライチェーンの選択を</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複数持っていても、どれも使えない可能性が高い</a:t>
            </a:r>
            <a:r>
              <a:rPr lang="en-US" altLang="ja-JP" dirty="0">
                <a:latin typeface="Meiryo" panose="020B0604030504040204" pitchFamily="34" charset="-128"/>
                <a:ea typeface="Meiryo" panose="020B0604030504040204" pitchFamily="34" charset="-128"/>
              </a:rPr>
              <a:t>!</a:t>
            </a:r>
            <a:endParaRPr kumimoji="1" lang="en-US" altLang="ja-JP" dirty="0"/>
          </a:p>
        </p:txBody>
      </p:sp>
      <p:pic>
        <p:nvPicPr>
          <p:cNvPr id="5" name="図 4">
            <a:extLst>
              <a:ext uri="{FF2B5EF4-FFF2-40B4-BE49-F238E27FC236}">
                <a16:creationId xmlns:a16="http://schemas.microsoft.com/office/drawing/2014/main" id="{E690A8F9-346A-7302-49BE-E72F48D9970F}"/>
              </a:ext>
            </a:extLst>
          </p:cNvPr>
          <p:cNvPicPr>
            <a:picLocks noChangeAspect="1"/>
          </p:cNvPicPr>
          <p:nvPr/>
        </p:nvPicPr>
        <p:blipFill>
          <a:blip r:embed="rId3"/>
          <a:stretch>
            <a:fillRect/>
          </a:stretch>
        </p:blipFill>
        <p:spPr>
          <a:xfrm>
            <a:off x="351500" y="1910997"/>
            <a:ext cx="982549" cy="215681"/>
          </a:xfrm>
          <a:prstGeom prst="rect">
            <a:avLst/>
          </a:prstGeom>
        </p:spPr>
      </p:pic>
      <p:pic>
        <p:nvPicPr>
          <p:cNvPr id="9" name="図 8">
            <a:extLst>
              <a:ext uri="{FF2B5EF4-FFF2-40B4-BE49-F238E27FC236}">
                <a16:creationId xmlns:a16="http://schemas.microsoft.com/office/drawing/2014/main" id="{1CB5620E-25F0-D64E-C25C-C664CE1453D6}"/>
              </a:ext>
            </a:extLst>
          </p:cNvPr>
          <p:cNvPicPr>
            <a:picLocks noChangeAspect="1"/>
          </p:cNvPicPr>
          <p:nvPr/>
        </p:nvPicPr>
        <p:blipFill>
          <a:blip r:embed="rId4"/>
          <a:stretch>
            <a:fillRect/>
          </a:stretch>
        </p:blipFill>
        <p:spPr>
          <a:xfrm>
            <a:off x="377183" y="2095529"/>
            <a:ext cx="5085286" cy="4270976"/>
          </a:xfrm>
          <a:prstGeom prst="rect">
            <a:avLst/>
          </a:prstGeom>
        </p:spPr>
      </p:pic>
      <p:sp>
        <p:nvSpPr>
          <p:cNvPr id="8" name="テキスト ボックス 7">
            <a:extLst>
              <a:ext uri="{FF2B5EF4-FFF2-40B4-BE49-F238E27FC236}">
                <a16:creationId xmlns:a16="http://schemas.microsoft.com/office/drawing/2014/main" id="{776A8FA1-CE89-9B5B-89CC-4F35D8892619}"/>
              </a:ext>
            </a:extLst>
          </p:cNvPr>
          <p:cNvSpPr txBox="1"/>
          <p:nvPr/>
        </p:nvSpPr>
        <p:spPr>
          <a:xfrm>
            <a:off x="366165" y="6344471"/>
            <a:ext cx="6915983" cy="461665"/>
          </a:xfrm>
          <a:prstGeom prst="rect">
            <a:avLst/>
          </a:prstGeom>
          <a:noFill/>
        </p:spPr>
        <p:txBody>
          <a:bodyPr wrap="square" rtlCol="0">
            <a:spAutoFit/>
          </a:bodyPr>
          <a:lstStyle/>
          <a:p>
            <a:r>
              <a:rPr kumimoji="1" lang="ja-JP" altLang="en-US" sz="1200">
                <a:latin typeface="Meiryo" panose="020B0604030504040204" pitchFamily="34" charset="-128"/>
                <a:ea typeface="Meiryo" panose="020B0604030504040204" pitchFamily="34" charset="-128"/>
              </a:rPr>
              <a:t>死者数</a:t>
            </a:r>
            <a:r>
              <a:rPr kumimoji="1" lang="en-US" altLang="ja-JP" sz="1200" dirty="0">
                <a:latin typeface="Meiryo" panose="020B0604030504040204" pitchFamily="34" charset="-128"/>
                <a:ea typeface="Meiryo" panose="020B0604030504040204" pitchFamily="34" charset="-128"/>
              </a:rPr>
              <a:t>			</a:t>
            </a:r>
            <a:r>
              <a:rPr lang="en-US" altLang="ja-JP" sz="1200" dirty="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23</a:t>
            </a:r>
            <a:r>
              <a:rPr kumimoji="1" lang="ja-JP" altLang="en-US" sz="1200">
                <a:latin typeface="Meiryo" panose="020B0604030504040204" pitchFamily="34" charset="-128"/>
                <a:ea typeface="Meiryo" panose="020B0604030504040204" pitchFamily="34" charset="-128"/>
              </a:rPr>
              <a:t>万</a:t>
            </a:r>
            <a:r>
              <a:rPr kumimoji="1" lang="en-US" altLang="ja-JP" sz="1200" dirty="0">
                <a:latin typeface="Meiryo" panose="020B0604030504040204" pitchFamily="34" charset="-128"/>
                <a:ea typeface="Meiryo" panose="020B0604030504040204" pitchFamily="34" charset="-128"/>
              </a:rPr>
              <a:t>1,000</a:t>
            </a:r>
            <a:r>
              <a:rPr kumimoji="1" lang="ja-JP" altLang="en-US" sz="1200">
                <a:latin typeface="Meiryo" panose="020B0604030504040204" pitchFamily="34" charset="-128"/>
                <a:ea typeface="Meiryo" panose="020B0604030504040204" pitchFamily="34" charset="-128"/>
              </a:rPr>
              <a:t>人</a:t>
            </a:r>
            <a:endParaRPr kumimoji="1" lang="en-US" altLang="ja-JP" sz="1200" dirty="0">
              <a:latin typeface="Meiryo" panose="020B0604030504040204" pitchFamily="34" charset="-128"/>
              <a:ea typeface="Meiryo" panose="020B0604030504040204" pitchFamily="34" charset="-128"/>
            </a:endParaRPr>
          </a:p>
          <a:p>
            <a:r>
              <a:rPr kumimoji="1" lang="ja-JP" altLang="en-US" sz="1200">
                <a:latin typeface="Meiryo" panose="020B0604030504040204" pitchFamily="34" charset="-128"/>
                <a:ea typeface="Meiryo" panose="020B0604030504040204" pitchFamily="34" charset="-128"/>
              </a:rPr>
              <a:t>全壊または火事により焼失する建物</a:t>
            </a:r>
            <a:r>
              <a:rPr kumimoji="1" lang="en-US" altLang="ja-JP" sz="1200" dirty="0">
                <a:latin typeface="Meiryo" panose="020B0604030504040204" pitchFamily="34" charset="-128"/>
                <a:ea typeface="Meiryo" panose="020B0604030504040204" pitchFamily="34" charset="-128"/>
              </a:rPr>
              <a:t>	209</a:t>
            </a:r>
            <a:r>
              <a:rPr kumimoji="1" lang="ja-JP" altLang="en-US" sz="1200">
                <a:latin typeface="Meiryo" panose="020B0604030504040204" pitchFamily="34" charset="-128"/>
                <a:ea typeface="Meiryo" panose="020B0604030504040204" pitchFamily="34" charset="-128"/>
              </a:rPr>
              <a:t>万</a:t>
            </a:r>
            <a:r>
              <a:rPr kumimoji="1" lang="en-US" altLang="ja-JP" sz="1200" dirty="0">
                <a:latin typeface="Meiryo" panose="020B0604030504040204" pitchFamily="34" charset="-128"/>
                <a:ea typeface="Meiryo" panose="020B0604030504040204" pitchFamily="34" charset="-128"/>
              </a:rPr>
              <a:t>4,000</a:t>
            </a:r>
            <a:r>
              <a:rPr kumimoji="1" lang="ja-JP" altLang="en-US" sz="1200">
                <a:latin typeface="Meiryo" panose="020B0604030504040204" pitchFamily="34" charset="-128"/>
                <a:ea typeface="Meiryo" panose="020B0604030504040204" pitchFamily="34" charset="-128"/>
              </a:rPr>
              <a:t>棟</a:t>
            </a:r>
            <a:r>
              <a:rPr lang="en-US" altLang="ja-JP" sz="1200" dirty="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a:t>
            </a:r>
            <a:r>
              <a:rPr lang="en-US" altLang="ja-JP" sz="1200" dirty="0">
                <a:latin typeface="Meiryo" panose="020B0604030504040204" pitchFamily="34" charset="-128"/>
                <a:ea typeface="Meiryo" panose="020B0604030504040204" pitchFamily="34" charset="-128"/>
              </a:rPr>
              <a:t>2019</a:t>
            </a:r>
            <a:r>
              <a:rPr lang="ja-JP" altLang="en-US" sz="1200">
                <a:latin typeface="Meiryo" panose="020B0604030504040204" pitchFamily="34" charset="-128"/>
                <a:ea typeface="Meiryo" panose="020B0604030504040204" pitchFamily="34" charset="-128"/>
              </a:rPr>
              <a:t>年</a:t>
            </a:r>
            <a:r>
              <a:rPr lang="en-US" altLang="ja-JP" sz="1200" dirty="0">
                <a:latin typeface="Meiryo" panose="020B0604030504040204" pitchFamily="34" charset="-128"/>
                <a:ea typeface="Meiryo" panose="020B0604030504040204" pitchFamily="34" charset="-128"/>
              </a:rPr>
              <a:t>5</a:t>
            </a:r>
            <a:r>
              <a:rPr lang="ja-JP" altLang="en-US" sz="1200">
                <a:latin typeface="Meiryo" panose="020B0604030504040204" pitchFamily="34" charset="-128"/>
                <a:ea typeface="Meiryo" panose="020B0604030504040204" pitchFamily="34" charset="-128"/>
              </a:rPr>
              <a:t>月</a:t>
            </a:r>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p:txBody>
      </p:sp>
      <p:sp>
        <p:nvSpPr>
          <p:cNvPr id="4" name="角丸四角形 3">
            <a:extLst>
              <a:ext uri="{FF2B5EF4-FFF2-40B4-BE49-F238E27FC236}">
                <a16:creationId xmlns:a16="http://schemas.microsoft.com/office/drawing/2014/main" id="{BAA4666C-4095-9CEF-E24D-C43D6F05CC74}"/>
              </a:ext>
            </a:extLst>
          </p:cNvPr>
          <p:cNvSpPr/>
          <p:nvPr/>
        </p:nvSpPr>
        <p:spPr>
          <a:xfrm>
            <a:off x="7530477" y="5382948"/>
            <a:ext cx="1976571" cy="757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latin typeface="Meiryo" panose="020B0604030504040204" pitchFamily="34" charset="-128"/>
                <a:ea typeface="Meiryo" panose="020B0604030504040204" pitchFamily="34" charset="-128"/>
              </a:rPr>
              <a:t>復興支援の</a:t>
            </a:r>
            <a:r>
              <a:rPr kumimoji="1" lang="ja-JP" altLang="en-US" sz="1600">
                <a:latin typeface="Meiryo" panose="020B0604030504040204" pitchFamily="34" charset="-128"/>
                <a:ea typeface="Meiryo" panose="020B0604030504040204" pitchFamily="34" charset="-128"/>
              </a:rPr>
              <a:t>大量</a:t>
            </a:r>
            <a:endParaRPr kumimoji="1" lang="en-US" altLang="ja-JP" sz="1600" dirty="0">
              <a:latin typeface="Meiryo" panose="020B0604030504040204" pitchFamily="34" charset="-128"/>
              <a:ea typeface="Meiryo" panose="020B0604030504040204" pitchFamily="34" charset="-128"/>
            </a:endParaRPr>
          </a:p>
          <a:p>
            <a:pPr algn="ctr"/>
            <a:r>
              <a:rPr lang="ja-JP" altLang="en-US" sz="1600">
                <a:latin typeface="Meiryo" panose="020B0604030504040204" pitchFamily="34" charset="-128"/>
                <a:ea typeface="Meiryo" panose="020B0604030504040204" pitchFamily="34" charset="-128"/>
              </a:rPr>
              <a:t>外国人労働者流入</a:t>
            </a:r>
            <a:endParaRPr kumimoji="1" lang="ja-JP" altLang="en-US" sz="160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3F6E9D73-5DA4-F6CB-4A22-7666B6A4CD5A}"/>
              </a:ext>
            </a:extLst>
          </p:cNvPr>
          <p:cNvSpPr txBox="1"/>
          <p:nvPr/>
        </p:nvSpPr>
        <p:spPr>
          <a:xfrm>
            <a:off x="6378766" y="6149719"/>
            <a:ext cx="4516915" cy="630942"/>
          </a:xfrm>
          <a:prstGeom prst="rect">
            <a:avLst/>
          </a:prstGeom>
          <a:noFill/>
        </p:spPr>
        <p:txBody>
          <a:bodyPr wrap="square" rtlCol="0">
            <a:spAutoFit/>
          </a:bodyPr>
          <a:lstStyle/>
          <a:p>
            <a:r>
              <a:rPr lang="en-US" altLang="ja-JP" sz="1200" i="0" dirty="0">
                <a:solidFill>
                  <a:srgbClr val="0F0F0F"/>
                </a:solidFill>
                <a:effectLst/>
                <a:latin typeface="Meiryo" panose="020B0604030504040204" pitchFamily="34" charset="-128"/>
                <a:ea typeface="Meiryo" panose="020B0604030504040204" pitchFamily="34" charset="-128"/>
              </a:rPr>
              <a:t>【</a:t>
            </a:r>
            <a:r>
              <a:rPr lang="ja-JP" altLang="en-US" sz="1200" i="0">
                <a:solidFill>
                  <a:srgbClr val="0F0F0F"/>
                </a:solidFill>
                <a:effectLst/>
                <a:latin typeface="Meiryo" panose="020B0604030504040204" pitchFamily="34" charset="-128"/>
                <a:ea typeface="Meiryo" panose="020B0604030504040204" pitchFamily="34" charset="-128"/>
              </a:rPr>
              <a:t>東京ホンマもん教室</a:t>
            </a:r>
            <a:r>
              <a:rPr lang="en-US" altLang="ja-JP" sz="1200" i="0" dirty="0">
                <a:solidFill>
                  <a:srgbClr val="0F0F0F"/>
                </a:solidFill>
                <a:effectLst/>
                <a:latin typeface="Meiryo" panose="020B0604030504040204" pitchFamily="34" charset="-128"/>
                <a:ea typeface="Meiryo" panose="020B0604030504040204" pitchFamily="34" charset="-128"/>
              </a:rPr>
              <a:t>】“</a:t>
            </a:r>
            <a:r>
              <a:rPr lang="ja-JP" altLang="en-US" sz="1200" i="0">
                <a:solidFill>
                  <a:srgbClr val="0F0F0F"/>
                </a:solidFill>
                <a:effectLst/>
                <a:latin typeface="Meiryo" panose="020B0604030504040204" pitchFamily="34" charset="-128"/>
                <a:ea typeface="Meiryo" panose="020B0604030504040204" pitchFamily="34" charset="-128"/>
              </a:rPr>
              <a:t>次”の巨大地震で日本は滅ぶ </a:t>
            </a:r>
            <a:endParaRPr lang="en-US" altLang="ja-JP" sz="1200" i="0" dirty="0">
              <a:solidFill>
                <a:srgbClr val="0F0F0F"/>
              </a:solidFill>
              <a:effectLst/>
              <a:latin typeface="Meiryo" panose="020B0604030504040204" pitchFamily="34" charset="-128"/>
              <a:ea typeface="Meiryo" panose="020B0604030504040204" pitchFamily="34" charset="-128"/>
            </a:endParaRPr>
          </a:p>
          <a:p>
            <a:r>
              <a:rPr lang="en-US" altLang="ja-JP" sz="1200" i="0" dirty="0">
                <a:solidFill>
                  <a:srgbClr val="0F0F0F"/>
                </a:solidFill>
                <a:effectLst/>
                <a:latin typeface="Meiryo" panose="020B0604030504040204" pitchFamily="34" charset="-128"/>
                <a:ea typeface="Meiryo" panose="020B0604030504040204" pitchFamily="34" charset="-128"/>
              </a:rPr>
              <a:t>〜</a:t>
            </a:r>
            <a:r>
              <a:rPr lang="ja-JP" altLang="en-US" sz="1200" i="0">
                <a:solidFill>
                  <a:srgbClr val="0F0F0F"/>
                </a:solidFill>
                <a:effectLst/>
                <a:latin typeface="Meiryo" panose="020B0604030504040204" pitchFamily="34" charset="-128"/>
                <a:ea typeface="Meiryo" panose="020B0604030504040204" pitchFamily="34" charset="-128"/>
              </a:rPr>
              <a:t>東日本大震災から</a:t>
            </a:r>
            <a:r>
              <a:rPr lang="en-US" altLang="ja-JP" sz="1200" i="0" dirty="0">
                <a:solidFill>
                  <a:srgbClr val="0F0F0F"/>
                </a:solidFill>
                <a:effectLst/>
                <a:latin typeface="Meiryo" panose="020B0604030504040204" pitchFamily="34" charset="-128"/>
                <a:ea typeface="Meiryo" panose="020B0604030504040204" pitchFamily="34" charset="-128"/>
              </a:rPr>
              <a:t>12</a:t>
            </a:r>
            <a:r>
              <a:rPr lang="ja-JP" altLang="en-US" sz="1200" i="0">
                <a:solidFill>
                  <a:srgbClr val="0F0F0F"/>
                </a:solidFill>
                <a:effectLst/>
                <a:latin typeface="Meiryo" panose="020B0604030504040204" pitchFamily="34" charset="-128"/>
                <a:ea typeface="Meiryo" panose="020B0604030504040204" pitchFamily="34" charset="-128"/>
              </a:rPr>
              <a:t>年</a:t>
            </a:r>
            <a:r>
              <a:rPr lang="en-US" altLang="ja-JP" sz="1200" i="0" dirty="0">
                <a:solidFill>
                  <a:srgbClr val="0F0F0F"/>
                </a:solidFill>
                <a:effectLst/>
                <a:latin typeface="Meiryo" panose="020B0604030504040204" pitchFamily="34" charset="-128"/>
                <a:ea typeface="Meiryo" panose="020B0604030504040204" pitchFamily="34" charset="-128"/>
              </a:rPr>
              <a:t>〜</a:t>
            </a:r>
            <a:r>
              <a:rPr lang="ja-JP" altLang="en-US" sz="1200" i="0">
                <a:solidFill>
                  <a:srgbClr val="0F0F0F"/>
                </a:solidFill>
                <a:effectLst/>
                <a:latin typeface="Meiryo" panose="020B0604030504040204" pitchFamily="34" charset="-128"/>
                <a:ea typeface="Meiryo" panose="020B0604030504040204" pitchFamily="34" charset="-128"/>
              </a:rPr>
              <a:t>（</a:t>
            </a:r>
            <a:r>
              <a:rPr lang="en-US" altLang="ja-JP" sz="1200" i="0" dirty="0">
                <a:solidFill>
                  <a:srgbClr val="0F0F0F"/>
                </a:solidFill>
                <a:effectLst/>
                <a:latin typeface="Meiryo" panose="020B0604030504040204" pitchFamily="34" charset="-128"/>
                <a:ea typeface="Meiryo" panose="020B0604030504040204" pitchFamily="34" charset="-128"/>
              </a:rPr>
              <a:t>2023</a:t>
            </a:r>
            <a:r>
              <a:rPr lang="ja-JP" altLang="en-US" sz="1200" i="0">
                <a:solidFill>
                  <a:srgbClr val="0F0F0F"/>
                </a:solidFill>
                <a:effectLst/>
                <a:latin typeface="Meiryo" panose="020B0604030504040204" pitchFamily="34" charset="-128"/>
                <a:ea typeface="Meiryo" panose="020B0604030504040204" pitchFamily="34" charset="-128"/>
              </a:rPr>
              <a:t>年</a:t>
            </a:r>
            <a:r>
              <a:rPr lang="en-US" altLang="ja-JP" sz="1200" i="0" dirty="0">
                <a:solidFill>
                  <a:srgbClr val="0F0F0F"/>
                </a:solidFill>
                <a:effectLst/>
                <a:latin typeface="Meiryo" panose="020B0604030504040204" pitchFamily="34" charset="-128"/>
                <a:ea typeface="Meiryo" panose="020B0604030504040204" pitchFamily="34" charset="-128"/>
              </a:rPr>
              <a:t>3</a:t>
            </a:r>
            <a:r>
              <a:rPr lang="ja-JP" altLang="en-US" sz="1200" i="0">
                <a:solidFill>
                  <a:srgbClr val="0F0F0F"/>
                </a:solidFill>
                <a:effectLst/>
                <a:latin typeface="Meiryo" panose="020B0604030504040204" pitchFamily="34" charset="-128"/>
                <a:ea typeface="Meiryo" panose="020B0604030504040204" pitchFamily="34" charset="-128"/>
              </a:rPr>
              <a:t>月</a:t>
            </a:r>
            <a:r>
              <a:rPr lang="en-US" altLang="ja-JP" sz="1200" i="0" dirty="0">
                <a:solidFill>
                  <a:srgbClr val="0F0F0F"/>
                </a:solidFill>
                <a:effectLst/>
                <a:latin typeface="Meiryo" panose="020B0604030504040204" pitchFamily="34" charset="-128"/>
                <a:ea typeface="Meiryo" panose="020B0604030504040204" pitchFamily="34" charset="-128"/>
              </a:rPr>
              <a:t>11</a:t>
            </a:r>
            <a:r>
              <a:rPr lang="ja-JP" altLang="en-US" sz="1200" i="0">
                <a:solidFill>
                  <a:srgbClr val="0F0F0F"/>
                </a:solidFill>
                <a:effectLst/>
                <a:latin typeface="Meiryo" panose="020B0604030504040204" pitchFamily="34" charset="-128"/>
                <a:ea typeface="Meiryo" panose="020B0604030504040204" pitchFamily="34" charset="-128"/>
              </a:rPr>
              <a:t>日 放送）</a:t>
            </a:r>
            <a:r>
              <a:rPr lang="en-US" altLang="ja-JP" sz="1200" dirty="0">
                <a:solidFill>
                  <a:srgbClr val="0F0F0F"/>
                </a:solidFill>
                <a:latin typeface="Meiryo" panose="020B0604030504040204" pitchFamily="34" charset="-128"/>
                <a:ea typeface="Meiryo" panose="020B0604030504040204" pitchFamily="34" charset="-128"/>
              </a:rPr>
              <a:t>42</a:t>
            </a:r>
            <a:r>
              <a:rPr lang="en-US" altLang="ja-JP" sz="1200" i="0" dirty="0">
                <a:solidFill>
                  <a:srgbClr val="0F0F0F"/>
                </a:solidFill>
                <a:effectLst/>
                <a:latin typeface="Meiryo" panose="020B0604030504040204" pitchFamily="34" charset="-128"/>
                <a:ea typeface="Meiryo" panose="020B0604030504040204" pitchFamily="34" charset="-128"/>
              </a:rPr>
              <a:t>:55~</a:t>
            </a:r>
          </a:p>
          <a:p>
            <a:r>
              <a:rPr lang="en-US" altLang="ja-JP" sz="1100" b="1" i="0" dirty="0">
                <a:solidFill>
                  <a:srgbClr val="0F0F0F"/>
                </a:solidFill>
                <a:effectLst/>
                <a:latin typeface="Meiryo" panose="020B0604030504040204" pitchFamily="34" charset="-128"/>
                <a:ea typeface="Meiryo" panose="020B0604030504040204" pitchFamily="34" charset="-128"/>
                <a:hlinkClick r:id="rId5"/>
              </a:rPr>
              <a:t>https://www.youtube.com/watch?v=F4dZgSFAybY</a:t>
            </a:r>
            <a:endParaRPr lang="en-US" altLang="ja-JP" sz="1100" b="1" i="0" dirty="0">
              <a:solidFill>
                <a:srgbClr val="0F0F0F"/>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91602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11EEC-1301-C180-CAA7-EB0BCE9780FF}"/>
              </a:ext>
            </a:extLst>
          </p:cNvPr>
          <p:cNvSpPr>
            <a:spLocks noGrp="1"/>
          </p:cNvSpPr>
          <p:nvPr>
            <p:ph type="title"/>
          </p:nvPr>
        </p:nvSpPr>
        <p:spPr/>
        <p:txBody>
          <a:bodyPr>
            <a:noAutofit/>
          </a:bodyPr>
          <a:lstStyle/>
          <a:p>
            <a:r>
              <a:rPr kumimoji="1" lang="ja-JP" altLang="en-US" sz="4000">
                <a:latin typeface="Meiryo" panose="020B0604030504040204" pitchFamily="34" charset="-128"/>
                <a:ea typeface="Meiryo" panose="020B0604030504040204" pitchFamily="34" charset="-128"/>
              </a:rPr>
              <a:t>南海トラフ巨大地震の避難者数想定</a:t>
            </a:r>
            <a:r>
              <a:rPr kumimoji="1" lang="en-US" altLang="ja-JP" sz="4000" dirty="0">
                <a:latin typeface="Meiryo" panose="020B0604030504040204" pitchFamily="34" charset="-128"/>
                <a:ea typeface="Meiryo" panose="020B0604030504040204" pitchFamily="34" charset="-128"/>
              </a:rPr>
              <a:t>1/3</a:t>
            </a:r>
            <a:endParaRPr kumimoji="1" lang="ja-JP" altLang="en-US" sz="4000">
              <a:latin typeface="Meiryo" panose="020B0604030504040204" pitchFamily="34" charset="-128"/>
              <a:ea typeface="Meiryo" panose="020B0604030504040204" pitchFamily="34" charset="-128"/>
            </a:endParaRPr>
          </a:p>
        </p:txBody>
      </p:sp>
      <p:pic>
        <p:nvPicPr>
          <p:cNvPr id="9" name="図 8">
            <a:extLst>
              <a:ext uri="{FF2B5EF4-FFF2-40B4-BE49-F238E27FC236}">
                <a16:creationId xmlns:a16="http://schemas.microsoft.com/office/drawing/2014/main" id="{BBF3C1FB-EEA3-35AB-E69A-2740A09EDF75}"/>
              </a:ext>
            </a:extLst>
          </p:cNvPr>
          <p:cNvPicPr>
            <a:picLocks noChangeAspect="1"/>
          </p:cNvPicPr>
          <p:nvPr/>
        </p:nvPicPr>
        <p:blipFill>
          <a:blip r:embed="rId2"/>
          <a:stretch>
            <a:fillRect/>
          </a:stretch>
        </p:blipFill>
        <p:spPr>
          <a:xfrm>
            <a:off x="569279" y="2276138"/>
            <a:ext cx="3264095" cy="4385434"/>
          </a:xfrm>
          <a:prstGeom prst="rect">
            <a:avLst/>
          </a:prstGeom>
        </p:spPr>
      </p:pic>
      <p:sp>
        <p:nvSpPr>
          <p:cNvPr id="13" name="テキスト ボックス 12">
            <a:extLst>
              <a:ext uri="{FF2B5EF4-FFF2-40B4-BE49-F238E27FC236}">
                <a16:creationId xmlns:a16="http://schemas.microsoft.com/office/drawing/2014/main" id="{6D69C133-88C0-071B-3B3C-C80B4F6E3B48}"/>
              </a:ext>
            </a:extLst>
          </p:cNvPr>
          <p:cNvSpPr txBox="1"/>
          <p:nvPr/>
        </p:nvSpPr>
        <p:spPr>
          <a:xfrm>
            <a:off x="569279" y="1312411"/>
            <a:ext cx="6073248" cy="923330"/>
          </a:xfrm>
          <a:prstGeom prst="rect">
            <a:avLst/>
          </a:prstGeom>
          <a:noFill/>
        </p:spPr>
        <p:txBody>
          <a:bodyPr wrap="square">
            <a:spAutoFit/>
          </a:bodyPr>
          <a:lstStyle/>
          <a:p>
            <a:r>
              <a:rPr lang="en-US" altLang="ja-JP" sz="1400" dirty="0">
                <a:latin typeface="Meiryo" panose="020B0604030504040204" pitchFamily="34" charset="-128"/>
                <a:ea typeface="Meiryo" panose="020B0604030504040204" pitchFamily="34" charset="-128"/>
              </a:rPr>
              <a:t>【</a:t>
            </a:r>
            <a:r>
              <a:rPr lang="ja-JP" altLang="en-US" sz="1400">
                <a:latin typeface="Meiryo" panose="020B0604030504040204" pitchFamily="34" charset="-128"/>
                <a:ea typeface="Meiryo" panose="020B0604030504040204" pitchFamily="34" charset="-128"/>
              </a:rPr>
              <a:t>参考</a:t>
            </a:r>
            <a:r>
              <a:rPr lang="en-US" altLang="ja-JP" sz="1400" dirty="0">
                <a:latin typeface="Meiryo" panose="020B0604030504040204" pitchFamily="34" charset="-128"/>
                <a:ea typeface="Meiryo" panose="020B0604030504040204" pitchFamily="34" charset="-128"/>
              </a:rPr>
              <a:t>】</a:t>
            </a:r>
            <a:r>
              <a:rPr lang="ja-JP" altLang="en-US" sz="1400">
                <a:latin typeface="Meiryo" panose="020B0604030504040204" pitchFamily="34" charset="-128"/>
                <a:ea typeface="Meiryo" panose="020B0604030504040204" pitchFamily="34" charset="-128"/>
              </a:rPr>
              <a:t>南海トラフ巨大地震の被害想定（施設等の被害・経済的な被害）</a:t>
            </a:r>
            <a:endParaRPr lang="en-US" altLang="ja-JP" sz="14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（再計算）（令和元年</a:t>
            </a:r>
            <a:r>
              <a:rPr lang="en-US" altLang="ja-JP" sz="1400" dirty="0">
                <a:latin typeface="Meiryo" panose="020B0604030504040204" pitchFamily="34" charset="-128"/>
                <a:ea typeface="Meiryo" panose="020B0604030504040204" pitchFamily="34" charset="-128"/>
              </a:rPr>
              <a:t>6</a:t>
            </a:r>
            <a:r>
              <a:rPr lang="ja-JP" altLang="en-US" sz="1400">
                <a:latin typeface="Meiryo" panose="020B0604030504040204" pitchFamily="34" charset="-128"/>
                <a:ea typeface="Meiryo" panose="020B0604030504040204" pitchFamily="34" charset="-128"/>
              </a:rPr>
              <a:t>月）</a:t>
            </a:r>
            <a:endParaRPr lang="en-US" altLang="ja-JP" sz="1400" dirty="0">
              <a:latin typeface="Meiryo" panose="020B0604030504040204" pitchFamily="34" charset="-128"/>
              <a:ea typeface="Meiryo" panose="020B0604030504040204" pitchFamily="34" charset="-128"/>
            </a:endParaRPr>
          </a:p>
          <a:p>
            <a:r>
              <a:rPr lang="ja-JP" altLang="en-US" sz="1400">
                <a:latin typeface="Meiryo" panose="020B0604030504040204" pitchFamily="34" charset="-128"/>
                <a:ea typeface="Meiryo" panose="020B0604030504040204" pitchFamily="34" charset="-128"/>
              </a:rPr>
              <a:t>南海トラフ巨大地震の被害想定について（施設等の被害） </a:t>
            </a:r>
            <a:r>
              <a:rPr lang="en-US" altLang="ja-JP" sz="1400" dirty="0">
                <a:latin typeface="Meiryo" panose="020B0604030504040204" pitchFamily="34" charset="-128"/>
                <a:ea typeface="Meiryo" panose="020B0604030504040204" pitchFamily="34" charset="-128"/>
              </a:rPr>
              <a:t>p35</a:t>
            </a:r>
          </a:p>
          <a:p>
            <a:r>
              <a:rPr lang="en-US" altLang="ja-JP" sz="1200" dirty="0">
                <a:latin typeface="Meiryo" panose="020B0604030504040204" pitchFamily="34" charset="-128"/>
                <a:ea typeface="Meiryo" panose="020B0604030504040204" pitchFamily="34" charset="-128"/>
                <a:hlinkClick r:id="rId3"/>
              </a:rPr>
              <a:t>https://www.bousai.go.jp/jishin/nankai/taisaku_wg/pdf/1_sanko.pdf</a:t>
            </a:r>
            <a:endParaRPr lang="en-US" altLang="ja-JP" sz="1200" dirty="0">
              <a:latin typeface="Meiryo" panose="020B0604030504040204" pitchFamily="34" charset="-128"/>
              <a:ea typeface="Meiryo" panose="020B0604030504040204" pitchFamily="34" charset="-128"/>
            </a:endParaRPr>
          </a:p>
        </p:txBody>
      </p:sp>
      <p:sp>
        <p:nvSpPr>
          <p:cNvPr id="11" name="スライド番号プレースホルダー 10">
            <a:extLst>
              <a:ext uri="{FF2B5EF4-FFF2-40B4-BE49-F238E27FC236}">
                <a16:creationId xmlns:a16="http://schemas.microsoft.com/office/drawing/2014/main" id="{CFB8414A-0DD9-0EB6-F08F-47D11D214636}"/>
              </a:ext>
            </a:extLst>
          </p:cNvPr>
          <p:cNvSpPr>
            <a:spLocks noGrp="1"/>
          </p:cNvSpPr>
          <p:nvPr>
            <p:ph type="sldNum" sz="quarter" idx="12"/>
          </p:nvPr>
        </p:nvSpPr>
        <p:spPr/>
        <p:txBody>
          <a:bodyPr/>
          <a:lstStyle/>
          <a:p>
            <a:fld id="{A5409D3D-4D56-DA49-B754-6829C7B96593}"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1797A529-2A7D-E3D9-1BD1-D1024B28512F}"/>
              </a:ext>
            </a:extLst>
          </p:cNvPr>
          <p:cNvSpPr txBox="1"/>
          <p:nvPr/>
        </p:nvSpPr>
        <p:spPr>
          <a:xfrm>
            <a:off x="3779760" y="2274447"/>
            <a:ext cx="4578868" cy="646331"/>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6800</a:t>
            </a:r>
            <a:r>
              <a:rPr kumimoji="1" lang="ja-JP" altLang="en-US">
                <a:latin typeface="Meiryo" panose="020B0604030504040204" pitchFamily="34" charset="-128"/>
                <a:ea typeface="Meiryo" panose="020B0604030504040204" pitchFamily="34" charset="-128"/>
              </a:rPr>
              <a:t>万人が被災</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最大</a:t>
            </a:r>
            <a:r>
              <a:rPr lang="en-US" altLang="ja-JP" dirty="0">
                <a:latin typeface="Meiryo" panose="020B0604030504040204" pitchFamily="34" charset="-128"/>
                <a:ea typeface="Meiryo" panose="020B0604030504040204" pitchFamily="34" charset="-128"/>
              </a:rPr>
              <a:t>88</a:t>
            </a:r>
            <a:r>
              <a:rPr kumimoji="1" lang="en-US" altLang="ja-JP" dirty="0">
                <a:latin typeface="Meiryo" panose="020B0604030504040204" pitchFamily="34" charset="-128"/>
                <a:ea typeface="Meiryo" panose="020B0604030504040204" pitchFamily="34" charset="-128"/>
              </a:rPr>
              <a:t>0</a:t>
            </a:r>
            <a:r>
              <a:rPr kumimoji="1" lang="ja-JP" altLang="en-US">
                <a:latin typeface="Meiryo" panose="020B0604030504040204" pitchFamily="34" charset="-128"/>
                <a:ea typeface="Meiryo" panose="020B0604030504040204" pitchFamily="34" charset="-128"/>
              </a:rPr>
              <a:t>万人が避難者に</a:t>
            </a:r>
            <a:r>
              <a:rPr kumimoji="1" lang="en-US" altLang="ja-JP" dirty="0">
                <a:latin typeface="Meiryo" panose="020B0604030504040204" pitchFamily="34" charset="-128"/>
                <a:ea typeface="Meiryo" panose="020B0604030504040204" pitchFamily="34" charset="-128"/>
              </a:rPr>
              <a:t>…</a:t>
            </a:r>
            <a:r>
              <a:rPr kumimoji="1" lang="ja-JP" altLang="en-US">
                <a:latin typeface="Meiryo" panose="020B0604030504040204" pitchFamily="34" charset="-128"/>
                <a:ea typeface="Meiryo" panose="020B0604030504040204" pitchFamily="34" charset="-128"/>
              </a:rPr>
              <a:t>日本のどこへ？</a:t>
            </a:r>
            <a:endParaRPr kumimoji="1" lang="en-US" altLang="ja-JP"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0DD40707-8191-6AAC-DF96-EFF10BF4265B}"/>
              </a:ext>
            </a:extLst>
          </p:cNvPr>
          <p:cNvSpPr txBox="1"/>
          <p:nvPr/>
        </p:nvSpPr>
        <p:spPr>
          <a:xfrm>
            <a:off x="3833373" y="3595697"/>
            <a:ext cx="6363245" cy="1908215"/>
          </a:xfrm>
          <a:prstGeom prst="rect">
            <a:avLst/>
          </a:prstGeom>
          <a:noFill/>
          <a:ln>
            <a:solidFill>
              <a:schemeClr val="accent1"/>
            </a:solidFill>
          </a:ln>
        </p:spPr>
        <p:txBody>
          <a:bodyPr wrap="square" rtlCol="0">
            <a:spAutoFit/>
          </a:bodyPr>
          <a:lstStyle/>
          <a:p>
            <a:r>
              <a:rPr kumimoji="1" lang="en-US" altLang="ja-JP" dirty="0">
                <a:latin typeface="Meiryo" panose="020B0604030504040204" pitchFamily="34" charset="-128"/>
                <a:ea typeface="Meiryo" panose="020B0604030504040204" pitchFamily="34" charset="-128"/>
              </a:rPr>
              <a:t>①</a:t>
            </a:r>
            <a:r>
              <a:rPr kumimoji="1" lang="ja-JP" altLang="en-US">
                <a:latin typeface="Meiryo" panose="020B0604030504040204" pitchFamily="34" charset="-128"/>
                <a:ea typeface="Meiryo" panose="020B0604030504040204" pitchFamily="34" charset="-128"/>
              </a:rPr>
              <a:t>避難困難者とその家族に手を差し伸べる</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②</a:t>
            </a:r>
            <a:r>
              <a:rPr lang="ja-JP" altLang="en-US">
                <a:latin typeface="Meiryo" panose="020B0604030504040204" pitchFamily="34" charset="-128"/>
                <a:ea typeface="Meiryo" panose="020B0604030504040204" pitchFamily="34" charset="-128"/>
              </a:rPr>
              <a:t>救助する人、避難生活を支える人の負担を少しでも軽く</a:t>
            </a:r>
            <a:endParaRPr lang="en-US" altLang="ja-JP" dirty="0">
              <a:latin typeface="Meiryo" panose="020B0604030504040204" pitchFamily="34" charset="-128"/>
              <a:ea typeface="Meiryo" panose="020B0604030504040204" pitchFamily="34" charset="-128"/>
            </a:endParaRPr>
          </a:p>
          <a:p>
            <a:r>
              <a:rPr kumimoji="1" lang="en-US" altLang="ja-JP" dirty="0">
                <a:latin typeface="Meiryo" panose="020B0604030504040204" pitchFamily="34" charset="-128"/>
                <a:ea typeface="Meiryo" panose="020B0604030504040204" pitchFamily="34" charset="-128"/>
              </a:rPr>
              <a:t>③</a:t>
            </a:r>
            <a:r>
              <a:rPr kumimoji="1" lang="en-US" altLang="ja-JP" sz="1800" dirty="0">
                <a:latin typeface="Meiryo" panose="020B0604030504040204" pitchFamily="34" charset="-128"/>
                <a:ea typeface="Meiryo" panose="020B0604030504040204" pitchFamily="34" charset="-128"/>
              </a:rPr>
              <a:t> 2</a:t>
            </a:r>
            <a:r>
              <a:rPr kumimoji="1" lang="ja-JP" altLang="en-US" sz="1800">
                <a:latin typeface="Meiryo" panose="020B0604030504040204" pitchFamily="34" charset="-128"/>
                <a:ea typeface="Meiryo" panose="020B0604030504040204" pitchFamily="34" charset="-128"/>
              </a:rPr>
              <a:t>次、</a:t>
            </a:r>
            <a:r>
              <a:rPr kumimoji="1" lang="en-US" altLang="ja-JP" sz="1800" dirty="0">
                <a:latin typeface="Meiryo" panose="020B0604030504040204" pitchFamily="34" charset="-128"/>
                <a:ea typeface="Meiryo" panose="020B0604030504040204" pitchFamily="34" charset="-128"/>
              </a:rPr>
              <a:t>3</a:t>
            </a:r>
            <a:r>
              <a:rPr kumimoji="1" lang="ja-JP" altLang="en-US" sz="1800">
                <a:latin typeface="Meiryo" panose="020B0604030504040204" pitchFamily="34" charset="-128"/>
                <a:ea typeface="Meiryo" panose="020B0604030504040204" pitchFamily="34" charset="-128"/>
              </a:rPr>
              <a:t>次避難の移動、仮設住宅設置負担の低減</a:t>
            </a:r>
            <a:endParaRPr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④</a:t>
            </a:r>
            <a:r>
              <a:rPr lang="ja-JP" altLang="en-US">
                <a:latin typeface="Meiryo" panose="020B0604030504040204" pitchFamily="34" charset="-128"/>
                <a:ea typeface="Meiryo" panose="020B0604030504040204" pitchFamily="34" charset="-128"/>
              </a:rPr>
              <a:t>落ち着けば復旧の手伝いも</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仮設住宅不足</a:t>
            </a:r>
            <a:r>
              <a:rPr kumimoji="1" lang="en-US" altLang="ja-JP" dirty="0">
                <a:latin typeface="Meiryo" panose="020B0604030504040204" pitchFamily="34" charset="-128"/>
                <a:ea typeface="Meiryo" panose="020B0604030504040204" pitchFamily="34" charset="-128"/>
              </a:rPr>
              <a:t>…</a:t>
            </a:r>
            <a:r>
              <a:rPr kumimoji="1" lang="ja-JP" altLang="en-US">
                <a:latin typeface="Meiryo" panose="020B0604030504040204" pitchFamily="34" charset="-128"/>
                <a:ea typeface="Meiryo" panose="020B0604030504040204" pitchFamily="34" charset="-128"/>
              </a:rPr>
              <a:t>全国で</a:t>
            </a:r>
            <a:r>
              <a:rPr kumimoji="1" lang="en-US" altLang="ja-JP" dirty="0">
                <a:latin typeface="Meiryo" panose="020B0604030504040204" pitchFamily="34" charset="-128"/>
                <a:ea typeface="Meiryo" panose="020B0604030504040204" pitchFamily="34" charset="-128"/>
              </a:rPr>
              <a:t>131</a:t>
            </a:r>
            <a:r>
              <a:rPr kumimoji="1" lang="ja-JP" altLang="en-US">
                <a:latin typeface="Meiryo" panose="020B0604030504040204" pitchFamily="34" charset="-128"/>
                <a:ea typeface="Meiryo" panose="020B0604030504040204" pitchFamily="34" charset="-128"/>
              </a:rPr>
              <a:t>万</a:t>
            </a:r>
            <a:r>
              <a:rPr kumimoji="1" lang="en-US" altLang="ja-JP" dirty="0">
                <a:latin typeface="Meiryo" panose="020B0604030504040204" pitchFamily="34" charset="-128"/>
                <a:ea typeface="Meiryo" panose="020B0604030504040204" pitchFamily="34" charset="-128"/>
              </a:rPr>
              <a:t>3900</a:t>
            </a:r>
            <a:r>
              <a:rPr kumimoji="1" lang="ja-JP" altLang="en-US">
                <a:latin typeface="Meiryo" panose="020B0604030504040204" pitchFamily="34" charset="-128"/>
                <a:ea typeface="Meiryo" panose="020B0604030504040204" pitchFamily="34" charset="-128"/>
              </a:rPr>
              <a:t>戸</a:t>
            </a:r>
            <a:endParaRPr kumimoji="1"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人数に換算すると、</a:t>
            </a:r>
            <a:r>
              <a:rPr kumimoji="1" lang="en-US" altLang="ja-JP" dirty="0">
                <a:latin typeface="Meiryo" panose="020B0604030504040204" pitchFamily="34" charset="-128"/>
                <a:ea typeface="Meiryo" panose="020B0604030504040204" pitchFamily="34" charset="-128"/>
              </a:rPr>
              <a:t>300</a:t>
            </a:r>
            <a:r>
              <a:rPr kumimoji="1" lang="ja-JP" altLang="en-US">
                <a:latin typeface="Meiryo" panose="020B0604030504040204" pitchFamily="34" charset="-128"/>
                <a:ea typeface="Meiryo" panose="020B0604030504040204" pitchFamily="34" charset="-128"/>
              </a:rPr>
              <a:t>万人が疎開</a:t>
            </a:r>
            <a:endParaRPr kumimoji="1" lang="en-US" altLang="ja-JP" dirty="0">
              <a:latin typeface="Meiryo" panose="020B0604030504040204" pitchFamily="34" charset="-128"/>
              <a:ea typeface="Meiryo" panose="020B0604030504040204" pitchFamily="34" charset="-128"/>
            </a:endParaRPr>
          </a:p>
          <a:p>
            <a:r>
              <a:rPr kumimoji="1" lang="en-US" altLang="ja-JP" sz="1000" dirty="0">
                <a:latin typeface="Meiryo" panose="020B0604030504040204" pitchFamily="34" charset="-128"/>
                <a:ea typeface="Meiryo" panose="020B0604030504040204" pitchFamily="34" charset="-128"/>
                <a:hlinkClick r:id="rId4"/>
              </a:rPr>
              <a:t>https://www3.nhk.or.jp/news/special/saigai/select-news/20230222_01.html</a:t>
            </a:r>
            <a:endParaRPr lang="en-US" altLang="ja-JP" sz="1000" dirty="0">
              <a:latin typeface="Meiryo" panose="020B0604030504040204" pitchFamily="34" charset="-128"/>
              <a:ea typeface="Meiryo" panose="020B0604030504040204" pitchFamily="34" charset="-128"/>
            </a:endParaRPr>
          </a:p>
        </p:txBody>
      </p:sp>
      <p:sp>
        <p:nvSpPr>
          <p:cNvPr id="21" name="テキスト ボックス 20">
            <a:extLst>
              <a:ext uri="{FF2B5EF4-FFF2-40B4-BE49-F238E27FC236}">
                <a16:creationId xmlns:a16="http://schemas.microsoft.com/office/drawing/2014/main" id="{C143A077-D9B3-73F5-82F4-EB7F37DFC70D}"/>
              </a:ext>
            </a:extLst>
          </p:cNvPr>
          <p:cNvSpPr txBox="1"/>
          <p:nvPr/>
        </p:nvSpPr>
        <p:spPr>
          <a:xfrm>
            <a:off x="5559856" y="5611505"/>
            <a:ext cx="4686845" cy="1246495"/>
          </a:xfrm>
          <a:prstGeom prst="rect">
            <a:avLst/>
          </a:prstGeom>
          <a:noFill/>
        </p:spPr>
        <p:txBody>
          <a:bodyPr wrap="square" rtlCol="0">
            <a:spAutoFit/>
          </a:bodyPr>
          <a:lstStyle/>
          <a:p>
            <a:r>
              <a:rPr lang="ja-JP" altLang="en-US" sz="1600">
                <a:latin typeface="Meiryo" panose="020B0604030504040204" pitchFamily="34" charset="-128"/>
                <a:ea typeface="Meiryo" panose="020B0604030504040204" pitchFamily="34" charset="-128"/>
              </a:rPr>
              <a:t>一段階毎に、一歩手前の準備対策を提供</a:t>
            </a:r>
            <a:endParaRPr lang="en-US" altLang="ja-JP" sz="16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1600">
                <a:latin typeface="Meiryo" panose="020B0604030504040204" pitchFamily="34" charset="-128"/>
                <a:ea typeface="Meiryo" panose="020B0604030504040204" pitchFamily="34" charset="-128"/>
              </a:rPr>
              <a:t>南海トラフ地震臨時情報（巨大地震注意</a:t>
            </a:r>
            <a:r>
              <a:rPr lang="en-US" altLang="ja-JP" sz="1600" dirty="0">
                <a:latin typeface="Meiryo" panose="020B0604030504040204" pitchFamily="34" charset="-128"/>
                <a:ea typeface="Meiryo" panose="020B0604030504040204" pitchFamily="34" charset="-128"/>
              </a:rPr>
              <a:t>)</a:t>
            </a:r>
          </a:p>
          <a:p>
            <a:pPr marL="285750" indent="-2857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南海トラフ地震臨時情報（巨大地震警戒）</a:t>
            </a:r>
            <a:endParaRPr kumimoji="1" lang="en-US" altLang="ja-JP" sz="16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lang="ja-JP" altLang="en-US" sz="1600">
                <a:latin typeface="Meiryo" panose="020B0604030504040204" pitchFamily="34" charset="-128"/>
                <a:ea typeface="Meiryo" panose="020B0604030504040204" pitchFamily="34" charset="-128"/>
              </a:rPr>
              <a:t>南海トラフ地震臨時情報（調査終了）</a:t>
            </a:r>
            <a:endParaRPr lang="en-US" altLang="ja-JP" sz="1600" dirty="0">
              <a:latin typeface="Meiryo" panose="020B0604030504040204" pitchFamily="34" charset="-128"/>
              <a:ea typeface="Meiryo" panose="020B0604030504040204" pitchFamily="34" charset="-128"/>
            </a:endParaRPr>
          </a:p>
          <a:p>
            <a:r>
              <a:rPr lang="en-US" altLang="ja-JP" sz="1100" dirty="0">
                <a:latin typeface="Meiryo" panose="020B0604030504040204" pitchFamily="34" charset="-128"/>
                <a:ea typeface="Meiryo" panose="020B0604030504040204" pitchFamily="34" charset="-128"/>
                <a:hlinkClick r:id="rId5"/>
              </a:rPr>
              <a:t>https://www.bousai.go.jp/jishin/nankai/rinji/index4.html</a:t>
            </a:r>
            <a:endParaRPr lang="en-US" altLang="ja-JP" sz="1100" dirty="0">
              <a:latin typeface="Meiryo" panose="020B0604030504040204" pitchFamily="34" charset="-128"/>
              <a:ea typeface="Meiryo" panose="020B0604030504040204" pitchFamily="34" charset="-128"/>
            </a:endParaRPr>
          </a:p>
        </p:txBody>
      </p:sp>
      <p:sp>
        <p:nvSpPr>
          <p:cNvPr id="3" name="角丸四角形 2">
            <a:extLst>
              <a:ext uri="{FF2B5EF4-FFF2-40B4-BE49-F238E27FC236}">
                <a16:creationId xmlns:a16="http://schemas.microsoft.com/office/drawing/2014/main" id="{C95E6B57-18D1-7C62-FAE2-C2640B96A716}"/>
              </a:ext>
            </a:extLst>
          </p:cNvPr>
          <p:cNvSpPr/>
          <p:nvPr/>
        </p:nvSpPr>
        <p:spPr>
          <a:xfrm>
            <a:off x="8610600" y="2314341"/>
            <a:ext cx="2909455" cy="435445"/>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0000"/>
                </a:solidFill>
                <a:latin typeface="Meiryo" panose="020B0604030504040204" pitchFamily="34" charset="-128"/>
                <a:ea typeface="Meiryo" panose="020B0604030504040204" pitchFamily="34" charset="-128"/>
              </a:rPr>
              <a:t>日本人</a:t>
            </a:r>
            <a:r>
              <a:rPr kumimoji="1" lang="en-US" altLang="ja-JP" dirty="0">
                <a:solidFill>
                  <a:srgbClr val="FF0000"/>
                </a:solidFill>
                <a:latin typeface="Meiryo" panose="020B0604030504040204" pitchFamily="34" charset="-128"/>
                <a:ea typeface="Meiryo" panose="020B0604030504040204" pitchFamily="34" charset="-128"/>
              </a:rPr>
              <a:t>2</a:t>
            </a:r>
            <a:r>
              <a:rPr kumimoji="1" lang="ja-JP" altLang="en-US">
                <a:solidFill>
                  <a:srgbClr val="FF0000"/>
                </a:solidFill>
                <a:latin typeface="Meiryo" panose="020B0604030504040204" pitchFamily="34" charset="-128"/>
                <a:ea typeface="Meiryo" panose="020B0604030504040204" pitchFamily="34" charset="-128"/>
              </a:rPr>
              <a:t>人に</a:t>
            </a:r>
            <a:r>
              <a:rPr kumimoji="1" lang="en-US" altLang="ja-JP" dirty="0">
                <a:solidFill>
                  <a:srgbClr val="FF0000"/>
                </a:solidFill>
                <a:latin typeface="Meiryo" panose="020B0604030504040204" pitchFamily="34" charset="-128"/>
                <a:ea typeface="Meiryo" panose="020B0604030504040204" pitchFamily="34" charset="-128"/>
              </a:rPr>
              <a:t>1</a:t>
            </a:r>
            <a:r>
              <a:rPr kumimoji="1" lang="ja-JP" altLang="en-US">
                <a:solidFill>
                  <a:srgbClr val="FF0000"/>
                </a:solidFill>
                <a:latin typeface="Meiryo" panose="020B0604030504040204" pitchFamily="34" charset="-128"/>
                <a:ea typeface="Meiryo" panose="020B0604030504040204" pitchFamily="34" charset="-128"/>
              </a:rPr>
              <a:t>人が被災</a:t>
            </a:r>
          </a:p>
        </p:txBody>
      </p:sp>
      <p:pic>
        <p:nvPicPr>
          <p:cNvPr id="4" name="図 3">
            <a:extLst>
              <a:ext uri="{FF2B5EF4-FFF2-40B4-BE49-F238E27FC236}">
                <a16:creationId xmlns:a16="http://schemas.microsoft.com/office/drawing/2014/main" id="{AF074C33-19DF-6371-9FA1-E5F8AFD78632}"/>
              </a:ext>
            </a:extLst>
          </p:cNvPr>
          <p:cNvPicPr>
            <a:picLocks noChangeAspect="1"/>
          </p:cNvPicPr>
          <p:nvPr/>
        </p:nvPicPr>
        <p:blipFill>
          <a:blip r:embed="rId6"/>
          <a:stretch>
            <a:fillRect/>
          </a:stretch>
        </p:blipFill>
        <p:spPr>
          <a:xfrm>
            <a:off x="2178844" y="6721475"/>
            <a:ext cx="446862" cy="118287"/>
          </a:xfrm>
          <a:prstGeom prst="rect">
            <a:avLst/>
          </a:prstGeom>
        </p:spPr>
      </p:pic>
      <p:sp>
        <p:nvSpPr>
          <p:cNvPr id="5" name="角丸四角形 4">
            <a:extLst>
              <a:ext uri="{FF2B5EF4-FFF2-40B4-BE49-F238E27FC236}">
                <a16:creationId xmlns:a16="http://schemas.microsoft.com/office/drawing/2014/main" id="{398ED2C3-FF88-91BE-F25B-6C1DADC25B40}"/>
              </a:ext>
            </a:extLst>
          </p:cNvPr>
          <p:cNvSpPr/>
          <p:nvPr/>
        </p:nvSpPr>
        <p:spPr>
          <a:xfrm>
            <a:off x="4153622" y="2881528"/>
            <a:ext cx="4205006" cy="64633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eiryo" panose="020B0604030504040204" pitchFamily="34" charset="-128"/>
                <a:ea typeface="Meiryo" panose="020B0604030504040204" pitchFamily="34" charset="-128"/>
              </a:rPr>
              <a:t>少なくとも緊急避難困難者と、</a:t>
            </a:r>
            <a:endParaRPr kumimoji="1" lang="en-US" altLang="ja-JP" dirty="0">
              <a:latin typeface="Meiryo" panose="020B0604030504040204" pitchFamily="34" charset="-128"/>
              <a:ea typeface="Meiryo" panose="020B0604030504040204" pitchFamily="34" charset="-128"/>
            </a:endParaRPr>
          </a:p>
          <a:p>
            <a:pPr algn="ctr"/>
            <a:r>
              <a:rPr kumimoji="1" lang="ja-JP" altLang="en-US">
                <a:latin typeface="Meiryo" panose="020B0604030504040204" pitchFamily="34" charset="-128"/>
                <a:ea typeface="Meiryo" panose="020B0604030504040204" pitchFamily="34" charset="-128"/>
              </a:rPr>
              <a:t>その家族だけでも事前に移動</a:t>
            </a:r>
          </a:p>
        </p:txBody>
      </p:sp>
      <p:sp>
        <p:nvSpPr>
          <p:cNvPr id="7" name="テキスト ボックス 6">
            <a:extLst>
              <a:ext uri="{FF2B5EF4-FFF2-40B4-BE49-F238E27FC236}">
                <a16:creationId xmlns:a16="http://schemas.microsoft.com/office/drawing/2014/main" id="{9D0BC9BF-4D8B-38E2-4B29-8B87D705ABA2}"/>
              </a:ext>
            </a:extLst>
          </p:cNvPr>
          <p:cNvSpPr txBox="1"/>
          <p:nvPr/>
        </p:nvSpPr>
        <p:spPr>
          <a:xfrm>
            <a:off x="6963358" y="1312411"/>
            <a:ext cx="5032229" cy="646331"/>
          </a:xfrm>
          <a:prstGeom prst="rect">
            <a:avLst/>
          </a:prstGeom>
          <a:noFill/>
        </p:spPr>
        <p:txBody>
          <a:bodyPr wrap="square">
            <a:spAutoFit/>
          </a:bodyPr>
          <a:lstStyle/>
          <a:p>
            <a:r>
              <a:rPr lang="ja-JP" altLang="en-US" sz="1200">
                <a:latin typeface="Meiryo" panose="020B0604030504040204" pitchFamily="34" charset="-128"/>
                <a:ea typeface="Meiryo" panose="020B0604030504040204" pitchFamily="34" charset="-128"/>
              </a:rPr>
              <a:t>京都大学レジリエンスフェスティバル</a:t>
            </a:r>
            <a:r>
              <a:rPr lang="en-US" altLang="ja-JP" sz="1200" dirty="0">
                <a:latin typeface="Meiryo" panose="020B0604030504040204" pitchFamily="34" charset="-128"/>
                <a:ea typeface="Meiryo" panose="020B0604030504040204" pitchFamily="34" charset="-128"/>
              </a:rPr>
              <a:t>_</a:t>
            </a:r>
            <a:r>
              <a:rPr lang="ja-JP" altLang="en-US" sz="1200">
                <a:latin typeface="Meiryo" panose="020B0604030504040204" pitchFamily="34" charset="-128"/>
                <a:ea typeface="Meiryo" panose="020B0604030504040204" pitchFamily="34" charset="-128"/>
              </a:rPr>
              <a:t>自然災害レジリエンス</a:t>
            </a:r>
            <a:r>
              <a:rPr lang="en-US" altLang="ja-JP" sz="1200" dirty="0">
                <a:latin typeface="Meiryo" panose="020B0604030504040204" pitchFamily="34" charset="-128"/>
                <a:ea typeface="Meiryo" panose="020B0604030504040204" pitchFamily="34" charset="-128"/>
              </a:rPr>
              <a:t>part1</a:t>
            </a:r>
          </a:p>
          <a:p>
            <a:r>
              <a:rPr lang="ja-JP" altLang="en-US" sz="1200">
                <a:latin typeface="Meiryo" panose="020B0604030504040204" pitchFamily="34" charset="-128"/>
                <a:ea typeface="Meiryo" panose="020B0604030504040204" pitchFamily="34" charset="-128"/>
              </a:rPr>
              <a:t>「迫り来る地震発生と火山噴火の可能性」解説：鎌田浩毅</a:t>
            </a:r>
            <a:r>
              <a:rPr lang="en-US" altLang="ja-JP" sz="1200" dirty="0">
                <a:latin typeface="Meiryo" panose="020B0604030504040204" pitchFamily="34" charset="-128"/>
                <a:ea typeface="Meiryo" panose="020B0604030504040204" pitchFamily="34" charset="-128"/>
              </a:rPr>
              <a:t>(14:33~)</a:t>
            </a:r>
          </a:p>
          <a:p>
            <a:r>
              <a:rPr lang="en-US" altLang="ja-JP" sz="1200" dirty="0">
                <a:latin typeface="Meiryo" panose="020B0604030504040204" pitchFamily="34" charset="-128"/>
                <a:ea typeface="Meiryo" panose="020B0604030504040204" pitchFamily="34" charset="-128"/>
                <a:hlinkClick r:id="rId7"/>
              </a:rPr>
              <a:t>https://www.youtube.com/watch?v=zpEXTV4p6Yg</a:t>
            </a:r>
            <a:endParaRPr lang="en-US" altLang="ja-JP" sz="12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705336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10310</TotalTime>
  <Words>4533</Words>
  <Application>Microsoft Macintosh PowerPoint</Application>
  <PresentationFormat>ワイド画面</PresentationFormat>
  <Paragraphs>478</Paragraphs>
  <Slides>24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Meiryo</vt:lpstr>
      <vt:lpstr>游ゴシック</vt:lpstr>
      <vt:lpstr>游ゴシック Light</vt:lpstr>
      <vt:lpstr>Arial</vt:lpstr>
      <vt:lpstr>Wingdings</vt:lpstr>
      <vt:lpstr>Office テーマ</vt:lpstr>
      <vt:lpstr>岩手発で南海トラフ巨大地震の損害規模を抑えていく</vt:lpstr>
      <vt:lpstr>日本を揺るがす巨大地震</vt:lpstr>
      <vt:lpstr>なぜ南海トラフ巨大地震を対象にするか？</vt:lpstr>
      <vt:lpstr>岩手がなぜ問題解決を出来るか？</vt:lpstr>
      <vt:lpstr>顧客は誰か？顧客が諦めている問題は何か？</vt:lpstr>
      <vt:lpstr>大震災が惨劇になる要因</vt:lpstr>
      <vt:lpstr>惨劇を少しでも軽減するための方法</vt:lpstr>
      <vt:lpstr>南海トラフ巨大地震の被害想定…東日本の10倍</vt:lpstr>
      <vt:lpstr>南海トラフ巨大地震の避難者数想定1/3</vt:lpstr>
      <vt:lpstr>南海トラフ巨大地震の避難者数想定2/3</vt:lpstr>
      <vt:lpstr>南海トラフ巨大地震の避難者数想定3/3</vt:lpstr>
      <vt:lpstr>名古屋市の地域ごとの津波の情報</vt:lpstr>
      <vt:lpstr>企業の事業継続計画を広域広範囲にできないか</vt:lpstr>
      <vt:lpstr>企業の防災対策・事業継続強化に向けて</vt:lpstr>
      <vt:lpstr>企業の防災対策・事業継続強化に向けて</vt:lpstr>
      <vt:lpstr>企業誘致からの…遠隔地BCP、リスク移転</vt:lpstr>
      <vt:lpstr>企業誘致からの…迅速な復興支援</vt:lpstr>
      <vt:lpstr>まず、確認すること</vt:lpstr>
      <vt:lpstr>南海トラフ地震で盛岡ができる対策　案</vt:lpstr>
      <vt:lpstr>南海トラフ地震で盛岡ができる対策　問題点例</vt:lpstr>
      <vt:lpstr>南海トラフ地震対応の岩手のメリット</vt:lpstr>
      <vt:lpstr>このプロジェクトは実現可能か？</vt:lpstr>
      <vt:lpstr>いわて医療機器事業化研究会の使用例</vt:lpstr>
      <vt:lpstr>誰にアプローチするか？</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登 小野</dc:creator>
  <cp:keywords/>
  <dc:description/>
  <cp:lastModifiedBy>登 小野</cp:lastModifiedBy>
  <cp:revision>238</cp:revision>
  <cp:lastPrinted>2024-03-15T04:46:56Z</cp:lastPrinted>
  <dcterms:created xsi:type="dcterms:W3CDTF">2024-01-09T06:28:22Z</dcterms:created>
  <dcterms:modified xsi:type="dcterms:W3CDTF">2024-03-15T10:04:33Z</dcterms:modified>
  <cp:category/>
</cp:coreProperties>
</file>